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61" r:id="rId4"/>
    <p:sldId id="262" r:id="rId5"/>
    <p:sldId id="260" r:id="rId6"/>
    <p:sldId id="345" r:id="rId7"/>
    <p:sldId id="369" r:id="rId8"/>
    <p:sldId id="370" r:id="rId9"/>
    <p:sldId id="387" r:id="rId10"/>
    <p:sldId id="373" r:id="rId11"/>
    <p:sldId id="355" r:id="rId12"/>
    <p:sldId id="389" r:id="rId13"/>
    <p:sldId id="390" r:id="rId14"/>
    <p:sldId id="374" r:id="rId15"/>
    <p:sldId id="375" r:id="rId16"/>
    <p:sldId id="363" r:id="rId17"/>
    <p:sldId id="377" r:id="rId18"/>
    <p:sldId id="392" r:id="rId19"/>
    <p:sldId id="269" r:id="rId20"/>
    <p:sldId id="384" r:id="rId21"/>
    <p:sldId id="376" r:id="rId22"/>
    <p:sldId id="266" r:id="rId23"/>
    <p:sldId id="386" r:id="rId24"/>
    <p:sldId id="393" r:id="rId25"/>
    <p:sldId id="388" r:id="rId26"/>
    <p:sldId id="391" r:id="rId27"/>
    <p:sldId id="379" r:id="rId28"/>
    <p:sldId id="362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o.Carpentras" initials="D" lastIdx="3" clrIdx="0">
    <p:extLst>
      <p:ext uri="{19B8F6BF-5375-455C-9EA6-DF929625EA0E}">
        <p15:presenceInfo xmlns:p15="http://schemas.microsoft.com/office/powerpoint/2012/main" userId="Dino.Carpentr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DDFF"/>
    <a:srgbClr val="8B8B8B"/>
    <a:srgbClr val="FF7045"/>
    <a:srgbClr val="FF0A00"/>
    <a:srgbClr val="006CEB"/>
    <a:srgbClr val="281DEF"/>
    <a:srgbClr val="949494"/>
    <a:srgbClr val="80F2F4"/>
    <a:srgbClr val="B8C2C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BFD44B-BA7D-43D1-830D-877DF7ADA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46E5D-9AE3-4F2A-835D-E1E09688BF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BC9BC-B54F-483E-801B-070F9258328F}" type="datetimeFigureOut">
              <a:rPr lang="it-IT" smtClean="0"/>
              <a:t>10/04/2023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432F7-88A9-4C97-AD3A-2F2B750B2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EF6FB-3300-40B8-8841-3E98B36F1F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A29F8-8D9B-461D-9C2E-86987DE2C2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720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322CF-F0FC-420F-9462-9D2B49C44BC7}" type="datetimeFigureOut">
              <a:rPr lang="it-IT" smtClean="0"/>
              <a:t>10/04/2023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E1E96-ADA8-4C2F-92FF-76D655F318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093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06C-E321-4F1C-85CC-BD7862C54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E445A-547C-43E6-9D9F-3044002A9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5345102-53B1-4D6A-8EA4-9FF1DB6D6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82" y="4783132"/>
            <a:ext cx="2455489" cy="1307522"/>
          </a:xfrm>
          <a:prstGeom prst="rect">
            <a:avLst/>
          </a:prstGeom>
        </p:spPr>
      </p:pic>
      <p:pic>
        <p:nvPicPr>
          <p:cNvPr id="17" name="Picture 16" descr="A black sign with white text&#10;&#10;Description automatically generated">
            <a:extLst>
              <a:ext uri="{FF2B5EF4-FFF2-40B4-BE49-F238E27FC236}">
                <a16:creationId xmlns:a16="http://schemas.microsoft.com/office/drawing/2014/main" id="{E08DB854-457C-4A2F-A231-5463AA1B05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71" y="4783132"/>
            <a:ext cx="1307522" cy="1307522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D4A85EA-771C-44B7-BFA9-E353B9EAC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183B6-C667-45F4-9E4A-888E2A18AAD8}" type="datetime1">
              <a:rPr lang="it-IT" smtClean="0"/>
              <a:t>10/04/2023</a:t>
            </a:fld>
            <a:endParaRPr lang="it-IT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03685E5-1291-44AF-8968-2CA59A92B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EED36D-F2E7-441B-9FB9-30FF111FD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6"/>
          <a:stretch/>
        </p:blipFill>
        <p:spPr>
          <a:xfrm>
            <a:off x="7813209" y="4888156"/>
            <a:ext cx="1654905" cy="12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8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E596-AD2F-4B95-AA70-F1E0E846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DB6D7-4818-423B-9496-E10CB1027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2FE6B-CB86-4E11-9DA7-27D57CD9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38F-A515-4A1D-B184-87BBD6D12652}" type="datetime1">
              <a:rPr lang="it-IT" smtClean="0"/>
              <a:t>10/04/2023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C3680-9972-452E-BF88-DAEC8080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F56C-8FA4-44E8-8D87-14F99912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40FA1B7-47F3-4508-9CE7-D63E2B061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7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F63F1-5F97-42FD-AC40-5B13C08D0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DBF33-E0DE-47A1-A6C8-EAD052383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D4905-888A-417E-AE4D-3BBD8A1B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7EB-718C-4D3A-A94A-E16821BFD818}" type="datetime1">
              <a:rPr lang="it-IT" smtClean="0"/>
              <a:t>10/04/2023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42092-3C78-4B11-95CF-573E2991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2CE07-1FE2-4663-ACC5-38106290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2449A2E-E25C-4D52-9DFC-127364752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4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08F7-7CD7-4F96-B345-84242089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b="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D7693-DAE2-40EB-8923-86547F8F7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 b="0"/>
            </a:lvl1pPr>
            <a:lvl2pPr>
              <a:defRPr sz="2800" b="0"/>
            </a:lvl2pPr>
            <a:lvl3pPr>
              <a:defRPr sz="24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C3D598-21EF-4BF7-87CE-F1EE31894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9763A-45BE-4441-9BC8-A0A1384CED88}" type="datetime1">
              <a:rPr lang="it-IT" smtClean="0"/>
              <a:t>10/04/2023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7FDB94-06AE-42A2-BE75-65C35C0EE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dino.carpentras@gmail.com    -    www.dinocarp.com     -    twitter:@justaNormalDino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940D59-77CC-4969-9741-EE5108C39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CAF8178-9436-4B51-ACDE-F23C83FF6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AB6CE2BC-943F-4766-9A5C-6D8F4C6F4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2" y="6320300"/>
            <a:ext cx="476253" cy="4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F3CC-9CE7-48F6-A9B7-2D2FC9FA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509B9-715C-4740-BB41-5CA231F9A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48ADB-2D49-4BB2-B0D9-EF1ACA1E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CCF1-0728-4599-8C94-3AC15D593B36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E9E98-ED48-4E23-88E2-35AA194F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E25C74C8-9A64-4B23-8EE4-EB83E6F94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3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9160-C3FE-4491-B228-10311DDB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ECFD-F8F7-40A4-9AB4-2CBBBA1D3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0A88B-5342-4D1C-B427-C3EB436CD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0A594-5CD6-4A9D-B07F-A84ABCC3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D8CE-373C-4208-B517-55A3BDDAA2C2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F06EF-1D7B-4854-B7E6-6FA94D85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F18DC-AE53-4FB5-BEF6-9F093739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3A6386C-98E9-4069-863B-72E9F2247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1EC9-8025-4C55-ADE3-CB42A5B8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91EE0-F809-4E93-9EE8-C84CA048A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CED0C-2602-45B9-9E11-BB683B35C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E2401-964E-4B33-84B8-7C824F429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C9775-1FC9-474B-B30E-56661BAE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BF415-7F72-4EF4-B412-6408C615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5099-DBD4-4724-AE78-424DBF4941E6}" type="datetime1">
              <a:rPr lang="it-IT" smtClean="0"/>
              <a:t>10/04/2023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16779-CCAC-46AF-A878-AD65B8BD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E0712-28EE-4F83-9CE0-17C19180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F8891FF-FC99-41B6-8180-3B62156E1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0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3F46-4EDD-4320-AF9E-6FE1B0CB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CD1A97-065A-4DA3-8AE3-0FC4627A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DF44-C25E-4FF2-8DD2-4E2FE6DE8C72}" type="datetime1">
              <a:rPr lang="it-IT" smtClean="0"/>
              <a:t>10/04/2023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03147-508A-4E36-BB71-D461BC6C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B2C04-5CA5-4C56-994E-092DF25B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D0557D8-57CF-421D-ACA6-8EAFD886A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2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3F0E8-EA23-471A-914B-103FA6BF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EA8C-3111-4016-BF65-EF28B72ABCC1}" type="datetime1">
              <a:rPr lang="it-IT" smtClean="0"/>
              <a:t>10/04/2023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ACCEC-840D-466A-9EAC-A93371DD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9CCA2-07F5-408F-9B08-9175DEC3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5B9C72F-0BFA-4552-89B9-00ACAB6AB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5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97A1-5A50-4495-B617-78109608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51E80-F056-446D-A74C-43340BF35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FE12B-F4F2-4221-99A9-022A32429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A26B6-8F90-4A51-94AD-890B491F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A9C0-0BA3-4772-ADDA-AEBEB6576C8F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C8C62-E487-45E1-B56C-9E1DBDA1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B8C5A-6171-4D02-99CC-33672BF4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A90FC4C-0A0B-4FAD-A5DD-1032A386B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0898-28DF-48EA-8493-7822D4E6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FEBF44-58D5-43B4-A759-209ED0C57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ECF3B-7CD1-4691-810C-E637E4A67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9FCD-2D62-4A2D-A0FC-9223A2B2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E110-B253-4D21-A08E-049AE0041EB8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C1BF4-90EE-47D2-A74D-1FE8D65E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06464-1D22-4EB5-9EE3-FD01154E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07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C4F70-0A14-474A-AA7E-1B1015F0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1696-D628-415D-BE07-C089655D7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774A7-F1D0-42DD-AEC9-BC3D12DE6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065F-B260-4FB7-BEC6-A18FE79E03E4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BCCAC-68F1-40F9-9F1E-5EBDD2111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79BE9-64C1-4294-A424-06B3C9F6D928}"/>
              </a:ext>
            </a:extLst>
          </p:cNvPr>
          <p:cNvSpPr txBox="1"/>
          <p:nvPr userDrawn="1"/>
        </p:nvSpPr>
        <p:spPr>
          <a:xfrm>
            <a:off x="3334763" y="6400412"/>
            <a:ext cx="552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chemeClr val="bg1"/>
                </a:solidFill>
              </a:rPr>
              <a:t>dino.carpentras@gmail.com    -    www.dinocarp.com     -    twitter:@justaNormalDino</a:t>
            </a:r>
          </a:p>
        </p:txBody>
      </p:sp>
    </p:spTree>
    <p:extLst>
      <p:ext uri="{BB962C8B-B14F-4D97-AF65-F5344CB8AC3E}">
        <p14:creationId xmlns:p14="http://schemas.microsoft.com/office/powerpoint/2010/main" val="2911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EC0C-2AED-4700-8695-A5745E133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76" y="674703"/>
            <a:ext cx="10372078" cy="3045040"/>
          </a:xfrm>
        </p:spPr>
        <p:txBody>
          <a:bodyPr>
            <a:noAutofit/>
          </a:bodyPr>
          <a:lstStyle/>
          <a:p>
            <a:pPr algn="l"/>
            <a:r>
              <a:rPr lang="en-US" sz="5400" dirty="0"/>
              <a:t>Can a network-based attitude space inform social identification?</a:t>
            </a:r>
            <a:br>
              <a:rPr lang="en-US" sz="5400" dirty="0"/>
            </a:br>
            <a:br>
              <a:rPr lang="en-US" sz="1600" dirty="0"/>
            </a:br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Introducing a novel approach to research attitude-identity relationships</a:t>
            </a:r>
            <a:endParaRPr lang="it-IT" sz="5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95BA-4A0F-489A-86F8-9434FAEA9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76" y="4145870"/>
            <a:ext cx="9546454" cy="455057"/>
          </a:xfrm>
        </p:spPr>
        <p:txBody>
          <a:bodyPr>
            <a:normAutofit/>
          </a:bodyPr>
          <a:lstStyle/>
          <a:p>
            <a:pPr algn="l"/>
            <a:r>
              <a:rPr lang="it-IT" sz="20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Adrian </a:t>
            </a:r>
            <a:r>
              <a:rPr lang="it-IT" sz="2000" i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Lueders</a:t>
            </a:r>
            <a:r>
              <a:rPr lang="it-IT" sz="20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it-IT" sz="2000" i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Dino Carpentras</a:t>
            </a:r>
            <a:r>
              <a:rPr lang="it-IT" sz="20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Michael Quayle</a:t>
            </a:r>
          </a:p>
        </p:txBody>
      </p:sp>
    </p:spTree>
    <p:extLst>
      <p:ext uri="{BB962C8B-B14F-4D97-AF65-F5344CB8AC3E}">
        <p14:creationId xmlns:p14="http://schemas.microsoft.com/office/powerpoint/2010/main" val="203315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22903046-7DA7-429E-AABC-0D0203A32460}"/>
              </a:ext>
            </a:extLst>
          </p:cNvPr>
          <p:cNvSpPr/>
          <p:nvPr/>
        </p:nvSpPr>
        <p:spPr>
          <a:xfrm>
            <a:off x="5280349" y="3427035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6A36D34-D9D9-4090-88DA-4603D9DBF2F6}"/>
              </a:ext>
            </a:extLst>
          </p:cNvPr>
          <p:cNvSpPr/>
          <p:nvPr/>
        </p:nvSpPr>
        <p:spPr>
          <a:xfrm>
            <a:off x="8012848" y="2958930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0C1E506-0616-4576-9F98-FD7E7D1E3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946" y="3769032"/>
            <a:ext cx="384692" cy="34022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F52BC3B-91A8-4F37-A07D-65CAC4542D18}"/>
              </a:ext>
            </a:extLst>
          </p:cNvPr>
          <p:cNvSpPr/>
          <p:nvPr/>
        </p:nvSpPr>
        <p:spPr>
          <a:xfrm>
            <a:off x="9823851" y="2958930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Gay </a:t>
            </a:r>
            <a:r>
              <a:rPr lang="it-IT" dirty="0" err="1">
                <a:solidFill>
                  <a:srgbClr val="000000"/>
                </a:solidFill>
              </a:rPr>
              <a:t>rights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33FCC3F-6C8D-4EFD-9D4F-9CA006D4895C}"/>
              </a:ext>
            </a:extLst>
          </p:cNvPr>
          <p:cNvSpPr/>
          <p:nvPr/>
        </p:nvSpPr>
        <p:spPr>
          <a:xfrm>
            <a:off x="459273" y="2958930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E74064-B8FD-422B-A89A-66B055E1E40B}"/>
              </a:ext>
            </a:extLst>
          </p:cNvPr>
          <p:cNvSpPr/>
          <p:nvPr/>
        </p:nvSpPr>
        <p:spPr>
          <a:xfrm>
            <a:off x="4282583" y="2958930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Country music</a:t>
            </a: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BE392B9-41A8-4214-B77F-A9B362CDA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92601" y="3817540"/>
            <a:ext cx="384692" cy="34022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69929C7-424C-413A-9CE9-7076B9B92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5657" y="3824014"/>
            <a:ext cx="384692" cy="340221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3A93441-E71E-45E0-804E-42289D84B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4949" y="3822961"/>
            <a:ext cx="384692" cy="34022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1CD0B-D44A-46E6-9C0F-F111DF57DB6C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1966161" y="3669144"/>
            <a:ext cx="2316422" cy="0"/>
          </a:xfrm>
          <a:prstGeom prst="line">
            <a:avLst/>
          </a:prstGeom>
          <a:ln w="38100">
            <a:solidFill>
              <a:srgbClr val="23A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9E4259-7FDC-4A61-94C1-35E0C075329B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9519736" y="3669144"/>
            <a:ext cx="304115" cy="1346"/>
          </a:xfrm>
          <a:prstGeom prst="line">
            <a:avLst/>
          </a:prstGeom>
          <a:ln w="127000">
            <a:solidFill>
              <a:srgbClr val="23A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CEDEEFB4-8475-4FAF-8A35-94905BAC045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Distance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703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5118-BB78-4A38-97B5-12DCFCD0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Clusters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495FF5-955F-42F1-9D3C-4715B2408DFE}"/>
              </a:ext>
            </a:extLst>
          </p:cNvPr>
          <p:cNvSpPr/>
          <p:nvPr/>
        </p:nvSpPr>
        <p:spPr>
          <a:xfrm>
            <a:off x="710523" y="3274071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5A5B01-EAB5-42D4-A0EF-2CAF020A99AA}"/>
              </a:ext>
            </a:extLst>
          </p:cNvPr>
          <p:cNvSpPr/>
          <p:nvPr/>
        </p:nvSpPr>
        <p:spPr>
          <a:xfrm>
            <a:off x="1270925" y="2858067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7099A2-0CDD-4B04-B5C0-2770F78224C5}"/>
              </a:ext>
            </a:extLst>
          </p:cNvPr>
          <p:cNvSpPr/>
          <p:nvPr/>
        </p:nvSpPr>
        <p:spPr>
          <a:xfrm>
            <a:off x="1497149" y="3504537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A6809D-91FA-4089-869C-7E9B57C97A17}"/>
              </a:ext>
            </a:extLst>
          </p:cNvPr>
          <p:cNvSpPr/>
          <p:nvPr/>
        </p:nvSpPr>
        <p:spPr>
          <a:xfrm>
            <a:off x="5460793" y="2825242"/>
            <a:ext cx="448322" cy="44882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5E7457-EE22-4574-B705-C5F457A8B1B2}"/>
              </a:ext>
            </a:extLst>
          </p:cNvPr>
          <p:cNvSpPr/>
          <p:nvPr/>
        </p:nvSpPr>
        <p:spPr>
          <a:xfrm>
            <a:off x="5441817" y="3600231"/>
            <a:ext cx="448322" cy="44882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88B21B-6155-4528-9B83-6F36185ED209}"/>
              </a:ext>
            </a:extLst>
          </p:cNvPr>
          <p:cNvSpPr/>
          <p:nvPr/>
        </p:nvSpPr>
        <p:spPr>
          <a:xfrm>
            <a:off x="6196026" y="3049657"/>
            <a:ext cx="448322" cy="44882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A9F3C3-3759-46F0-AF86-327792C1C0F6}"/>
              </a:ext>
            </a:extLst>
          </p:cNvPr>
          <p:cNvSpPr/>
          <p:nvPr/>
        </p:nvSpPr>
        <p:spPr>
          <a:xfrm>
            <a:off x="9920659" y="3622779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BB9F70-7DC4-499E-82D8-94B3AFC26728}"/>
              </a:ext>
            </a:extLst>
          </p:cNvPr>
          <p:cNvSpPr/>
          <p:nvPr/>
        </p:nvSpPr>
        <p:spPr>
          <a:xfrm>
            <a:off x="10368981" y="2980171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5637AD-2C71-4D75-A4AB-8E31D59C9E63}"/>
              </a:ext>
            </a:extLst>
          </p:cNvPr>
          <p:cNvSpPr/>
          <p:nvPr/>
        </p:nvSpPr>
        <p:spPr>
          <a:xfrm>
            <a:off x="10822741" y="3570266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75ADB0-6079-417B-81C4-EF52F8E5082E}"/>
              </a:ext>
            </a:extLst>
          </p:cNvPr>
          <p:cNvCxnSpPr>
            <a:cxnSpLocks/>
            <a:stCxn id="5" idx="7"/>
            <a:endCxn id="12" idx="3"/>
          </p:cNvCxnSpPr>
          <p:nvPr/>
        </p:nvCxnSpPr>
        <p:spPr>
          <a:xfrm flipV="1">
            <a:off x="1093190" y="3241167"/>
            <a:ext cx="243390" cy="9863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419393-400B-4E69-86E6-4BF1292DA073}"/>
              </a:ext>
            </a:extLst>
          </p:cNvPr>
          <p:cNvCxnSpPr>
            <a:cxnSpLocks/>
            <a:stCxn id="12" idx="5"/>
            <a:endCxn id="14" idx="0"/>
          </p:cNvCxnSpPr>
          <p:nvPr/>
        </p:nvCxnSpPr>
        <p:spPr>
          <a:xfrm>
            <a:off x="1653592" y="3241167"/>
            <a:ext cx="67718" cy="26337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EA63F-874B-4A16-9B9B-BE07D6BA1F9F}"/>
              </a:ext>
            </a:extLst>
          </p:cNvPr>
          <p:cNvCxnSpPr>
            <a:cxnSpLocks/>
            <a:stCxn id="5" idx="5"/>
            <a:endCxn id="14" idx="2"/>
          </p:cNvCxnSpPr>
          <p:nvPr/>
        </p:nvCxnSpPr>
        <p:spPr>
          <a:xfrm>
            <a:off x="1093190" y="3657171"/>
            <a:ext cx="403959" cy="71781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0CB48C-A3A5-467D-894A-FA7F7CDCA9F2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>
            <a:off x="5909115" y="3049657"/>
            <a:ext cx="352566" cy="65729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252F27-E7A3-42AE-BC29-8C5BEEF53C79}"/>
              </a:ext>
            </a:extLst>
          </p:cNvPr>
          <p:cNvCxnSpPr>
            <a:cxnSpLocks/>
            <a:stCxn id="17" idx="3"/>
            <a:endCxn id="16" idx="7"/>
          </p:cNvCxnSpPr>
          <p:nvPr/>
        </p:nvCxnSpPr>
        <p:spPr>
          <a:xfrm flipH="1">
            <a:off x="5824484" y="3432757"/>
            <a:ext cx="437197" cy="23320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5BE313-25E0-417E-9A66-E8D9D13A83A9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H="1">
            <a:off x="5507472" y="3208342"/>
            <a:ext cx="18976" cy="45761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AC8FEA-2B47-493D-AE7A-BC645B831EEB}"/>
              </a:ext>
            </a:extLst>
          </p:cNvPr>
          <p:cNvCxnSpPr>
            <a:cxnSpLocks/>
            <a:stCxn id="18" idx="0"/>
            <a:endCxn id="19" idx="3"/>
          </p:cNvCxnSpPr>
          <p:nvPr/>
        </p:nvCxnSpPr>
        <p:spPr>
          <a:xfrm flipV="1">
            <a:off x="10144820" y="3363271"/>
            <a:ext cx="289816" cy="25950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46F7D0-7BDD-4B4D-B2DB-F04B7D921921}"/>
              </a:ext>
            </a:extLst>
          </p:cNvPr>
          <p:cNvCxnSpPr>
            <a:cxnSpLocks/>
            <a:stCxn id="19" idx="5"/>
            <a:endCxn id="20" idx="0"/>
          </p:cNvCxnSpPr>
          <p:nvPr/>
        </p:nvCxnSpPr>
        <p:spPr>
          <a:xfrm>
            <a:off x="10751648" y="3363271"/>
            <a:ext cx="295254" cy="206995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31EF1E-947B-4188-9E99-EC4E201F174A}"/>
              </a:ext>
            </a:extLst>
          </p:cNvPr>
          <p:cNvCxnSpPr>
            <a:cxnSpLocks/>
            <a:stCxn id="18" idx="6"/>
            <a:endCxn id="20" idx="2"/>
          </p:cNvCxnSpPr>
          <p:nvPr/>
        </p:nvCxnSpPr>
        <p:spPr>
          <a:xfrm flipV="1">
            <a:off x="10368981" y="3794681"/>
            <a:ext cx="453760" cy="5251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0FC8824-E51D-417F-BDE4-BFF01FACE578}"/>
              </a:ext>
            </a:extLst>
          </p:cNvPr>
          <p:cNvCxnSpPr>
            <a:cxnSpLocks/>
            <a:stCxn id="12" idx="6"/>
            <a:endCxn id="15" idx="2"/>
          </p:cNvCxnSpPr>
          <p:nvPr/>
        </p:nvCxnSpPr>
        <p:spPr>
          <a:xfrm flipV="1">
            <a:off x="1719247" y="3049657"/>
            <a:ext cx="3741546" cy="328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C5C6384-2E71-45B3-9F55-20E4F7D94A15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>
            <a:off x="1945471" y="3728952"/>
            <a:ext cx="3496346" cy="9569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639898B-DF35-4611-A1D7-D3D38DEDE266}"/>
              </a:ext>
            </a:extLst>
          </p:cNvPr>
          <p:cNvCxnSpPr>
            <a:cxnSpLocks/>
            <a:stCxn id="17" idx="7"/>
            <a:endCxn id="19" idx="2"/>
          </p:cNvCxnSpPr>
          <p:nvPr/>
        </p:nvCxnSpPr>
        <p:spPr>
          <a:xfrm>
            <a:off x="6578693" y="3115386"/>
            <a:ext cx="3790288" cy="892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680B5E2-10FB-4A29-AFE1-C2372875BD7C}"/>
              </a:ext>
            </a:extLst>
          </p:cNvPr>
          <p:cNvCxnSpPr>
            <a:cxnSpLocks/>
            <a:stCxn id="16" idx="6"/>
            <a:endCxn id="18" idx="2"/>
          </p:cNvCxnSpPr>
          <p:nvPr/>
        </p:nvCxnSpPr>
        <p:spPr>
          <a:xfrm>
            <a:off x="5890139" y="3824646"/>
            <a:ext cx="4030520" cy="2254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29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5118-BB78-4A38-97B5-12DCFCD0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Node</a:t>
            </a:r>
            <a:r>
              <a:rPr lang="it-IT" dirty="0"/>
              <a:t>: item-</a:t>
            </a:r>
            <a:r>
              <a:rPr lang="it-IT" dirty="0" err="1"/>
              <a:t>response</a:t>
            </a:r>
            <a:endParaRPr lang="it-IT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C06ACD3-7E47-4270-86D3-648F147C4F9A}"/>
              </a:ext>
            </a:extLst>
          </p:cNvPr>
          <p:cNvSpPr/>
          <p:nvPr/>
        </p:nvSpPr>
        <p:spPr>
          <a:xfrm>
            <a:off x="710523" y="3274071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2F19641-7F5A-4175-A1E0-23F4BAF19562}"/>
              </a:ext>
            </a:extLst>
          </p:cNvPr>
          <p:cNvSpPr/>
          <p:nvPr/>
        </p:nvSpPr>
        <p:spPr>
          <a:xfrm>
            <a:off x="1270925" y="2858067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092EA10-F0B4-41AD-8F9C-016B06B596B3}"/>
              </a:ext>
            </a:extLst>
          </p:cNvPr>
          <p:cNvSpPr/>
          <p:nvPr/>
        </p:nvSpPr>
        <p:spPr>
          <a:xfrm>
            <a:off x="1497149" y="3504537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B159CAC-1A82-4AB3-B9FE-6D9D808D083A}"/>
              </a:ext>
            </a:extLst>
          </p:cNvPr>
          <p:cNvSpPr/>
          <p:nvPr/>
        </p:nvSpPr>
        <p:spPr>
          <a:xfrm>
            <a:off x="5460793" y="2825242"/>
            <a:ext cx="448322" cy="4488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3DF275D-E27D-48A6-9488-CCEEADDCC804}"/>
              </a:ext>
            </a:extLst>
          </p:cNvPr>
          <p:cNvSpPr/>
          <p:nvPr/>
        </p:nvSpPr>
        <p:spPr>
          <a:xfrm>
            <a:off x="5441817" y="3600231"/>
            <a:ext cx="448322" cy="4488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69DC32-9CC0-47EC-8FD4-CA4A588278FD}"/>
              </a:ext>
            </a:extLst>
          </p:cNvPr>
          <p:cNvSpPr/>
          <p:nvPr/>
        </p:nvSpPr>
        <p:spPr>
          <a:xfrm>
            <a:off x="6196026" y="3049657"/>
            <a:ext cx="448322" cy="4488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92B158D-7E9D-4D32-9A32-0372723EAD4C}"/>
              </a:ext>
            </a:extLst>
          </p:cNvPr>
          <p:cNvSpPr/>
          <p:nvPr/>
        </p:nvSpPr>
        <p:spPr>
          <a:xfrm>
            <a:off x="9920659" y="3622779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CEE349B-6468-4FE0-8ECB-84F030A7EB64}"/>
              </a:ext>
            </a:extLst>
          </p:cNvPr>
          <p:cNvSpPr/>
          <p:nvPr/>
        </p:nvSpPr>
        <p:spPr>
          <a:xfrm>
            <a:off x="10368981" y="2980171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E3EE3BB-60CD-4621-9AFB-853C149AA29D}"/>
              </a:ext>
            </a:extLst>
          </p:cNvPr>
          <p:cNvSpPr/>
          <p:nvPr/>
        </p:nvSpPr>
        <p:spPr>
          <a:xfrm>
            <a:off x="10822741" y="3570266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80C929-7557-4807-BA00-3B01DBACF86A}"/>
              </a:ext>
            </a:extLst>
          </p:cNvPr>
          <p:cNvCxnSpPr>
            <a:cxnSpLocks/>
            <a:stCxn id="25" idx="7"/>
            <a:endCxn id="32" idx="3"/>
          </p:cNvCxnSpPr>
          <p:nvPr/>
        </p:nvCxnSpPr>
        <p:spPr>
          <a:xfrm flipV="1">
            <a:off x="1093190" y="3241167"/>
            <a:ext cx="243390" cy="9863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B2C3976-6C1C-428B-BC07-2EBE95838C75}"/>
              </a:ext>
            </a:extLst>
          </p:cNvPr>
          <p:cNvCxnSpPr>
            <a:cxnSpLocks/>
            <a:stCxn id="32" idx="5"/>
            <a:endCxn id="33" idx="0"/>
          </p:cNvCxnSpPr>
          <p:nvPr/>
        </p:nvCxnSpPr>
        <p:spPr>
          <a:xfrm>
            <a:off x="1653592" y="3241167"/>
            <a:ext cx="67718" cy="26337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0074CC-AC96-448D-BC3B-4FC6E783D349}"/>
              </a:ext>
            </a:extLst>
          </p:cNvPr>
          <p:cNvCxnSpPr>
            <a:cxnSpLocks/>
            <a:stCxn id="25" idx="5"/>
            <a:endCxn id="33" idx="2"/>
          </p:cNvCxnSpPr>
          <p:nvPr/>
        </p:nvCxnSpPr>
        <p:spPr>
          <a:xfrm>
            <a:off x="1093190" y="3657171"/>
            <a:ext cx="403959" cy="71781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79CAC11-1AED-43C1-8120-BB2607870534}"/>
              </a:ext>
            </a:extLst>
          </p:cNvPr>
          <p:cNvCxnSpPr>
            <a:cxnSpLocks/>
            <a:stCxn id="34" idx="6"/>
            <a:endCxn id="36" idx="1"/>
          </p:cNvCxnSpPr>
          <p:nvPr/>
        </p:nvCxnSpPr>
        <p:spPr>
          <a:xfrm>
            <a:off x="5909115" y="3049657"/>
            <a:ext cx="352566" cy="65729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4C9DC35-9D9E-4130-8922-DAE8F22B90C7}"/>
              </a:ext>
            </a:extLst>
          </p:cNvPr>
          <p:cNvCxnSpPr>
            <a:cxnSpLocks/>
            <a:stCxn id="36" idx="3"/>
            <a:endCxn id="35" idx="7"/>
          </p:cNvCxnSpPr>
          <p:nvPr/>
        </p:nvCxnSpPr>
        <p:spPr>
          <a:xfrm flipH="1">
            <a:off x="5824484" y="3432757"/>
            <a:ext cx="437197" cy="23320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BEA884-6B2A-4D27-9861-2CE7E2081603}"/>
              </a:ext>
            </a:extLst>
          </p:cNvPr>
          <p:cNvCxnSpPr>
            <a:cxnSpLocks/>
            <a:stCxn id="34" idx="4"/>
            <a:endCxn id="35" idx="0"/>
          </p:cNvCxnSpPr>
          <p:nvPr/>
        </p:nvCxnSpPr>
        <p:spPr>
          <a:xfrm flipH="1">
            <a:off x="5665978" y="3274071"/>
            <a:ext cx="18976" cy="32616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052E898-0B74-4296-9F01-A31B8DE4BDBB}"/>
              </a:ext>
            </a:extLst>
          </p:cNvPr>
          <p:cNvCxnSpPr>
            <a:cxnSpLocks/>
            <a:stCxn id="37" idx="0"/>
            <a:endCxn id="38" idx="3"/>
          </p:cNvCxnSpPr>
          <p:nvPr/>
        </p:nvCxnSpPr>
        <p:spPr>
          <a:xfrm flipV="1">
            <a:off x="10144820" y="3363271"/>
            <a:ext cx="289816" cy="25950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53637FB-94D7-4AE2-96BD-01BBB565E6D6}"/>
              </a:ext>
            </a:extLst>
          </p:cNvPr>
          <p:cNvCxnSpPr>
            <a:cxnSpLocks/>
            <a:stCxn id="38" idx="5"/>
            <a:endCxn id="39" idx="0"/>
          </p:cNvCxnSpPr>
          <p:nvPr/>
        </p:nvCxnSpPr>
        <p:spPr>
          <a:xfrm>
            <a:off x="10751648" y="3363271"/>
            <a:ext cx="295254" cy="206995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54F844-03B8-4CD6-A023-92DB71F959D1}"/>
              </a:ext>
            </a:extLst>
          </p:cNvPr>
          <p:cNvCxnSpPr>
            <a:cxnSpLocks/>
            <a:stCxn id="37" idx="6"/>
            <a:endCxn id="39" idx="2"/>
          </p:cNvCxnSpPr>
          <p:nvPr/>
        </p:nvCxnSpPr>
        <p:spPr>
          <a:xfrm flipV="1">
            <a:off x="10368981" y="3794681"/>
            <a:ext cx="453760" cy="5251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62654E2-6C39-479D-928F-D119CF001CDF}"/>
              </a:ext>
            </a:extLst>
          </p:cNvPr>
          <p:cNvCxnSpPr>
            <a:cxnSpLocks/>
            <a:stCxn id="32" idx="6"/>
            <a:endCxn id="34" idx="2"/>
          </p:cNvCxnSpPr>
          <p:nvPr/>
        </p:nvCxnSpPr>
        <p:spPr>
          <a:xfrm flipV="1">
            <a:off x="1719247" y="3049657"/>
            <a:ext cx="3741546" cy="328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DB3A86A-98AF-492D-B61D-3A66D16EC6FA}"/>
              </a:ext>
            </a:extLst>
          </p:cNvPr>
          <p:cNvCxnSpPr>
            <a:cxnSpLocks/>
            <a:stCxn id="33" idx="6"/>
            <a:endCxn id="35" idx="2"/>
          </p:cNvCxnSpPr>
          <p:nvPr/>
        </p:nvCxnSpPr>
        <p:spPr>
          <a:xfrm>
            <a:off x="1945471" y="3728952"/>
            <a:ext cx="3496346" cy="9569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3B7C30B-666D-49AE-B92C-1A93C5611B31}"/>
              </a:ext>
            </a:extLst>
          </p:cNvPr>
          <p:cNvCxnSpPr>
            <a:cxnSpLocks/>
            <a:stCxn id="36" idx="7"/>
            <a:endCxn id="38" idx="2"/>
          </p:cNvCxnSpPr>
          <p:nvPr/>
        </p:nvCxnSpPr>
        <p:spPr>
          <a:xfrm>
            <a:off x="6578693" y="3115386"/>
            <a:ext cx="3790288" cy="892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8E63745-42F5-4B5C-959A-F5DB0F9D6E65}"/>
              </a:ext>
            </a:extLst>
          </p:cNvPr>
          <p:cNvCxnSpPr>
            <a:cxnSpLocks/>
            <a:stCxn id="35" idx="6"/>
            <a:endCxn id="37" idx="2"/>
          </p:cNvCxnSpPr>
          <p:nvPr/>
        </p:nvCxnSpPr>
        <p:spPr>
          <a:xfrm>
            <a:off x="5890139" y="3824646"/>
            <a:ext cx="4030520" cy="2254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F72B901-4A6B-44E1-9B0F-0C526E3C28DF}"/>
              </a:ext>
            </a:extLst>
          </p:cNvPr>
          <p:cNvSpPr txBox="1"/>
          <p:nvPr/>
        </p:nvSpPr>
        <p:spPr>
          <a:xfrm>
            <a:off x="1392000" y="2191862"/>
            <a:ext cx="161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70C0"/>
                </a:solidFill>
              </a:rPr>
              <a:t>Gay </a:t>
            </a:r>
            <a:r>
              <a:rPr lang="it-IT" sz="1800" dirty="0" err="1">
                <a:solidFill>
                  <a:srgbClr val="0070C0"/>
                </a:solidFill>
              </a:rPr>
              <a:t>rights</a:t>
            </a:r>
            <a:r>
              <a:rPr lang="it-IT" sz="1800" dirty="0">
                <a:solidFill>
                  <a:srgbClr val="0070C0"/>
                </a:solidFill>
              </a:rPr>
              <a:t>👍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A343E0-1857-4503-A61E-895C2C2DF0A6}"/>
              </a:ext>
            </a:extLst>
          </p:cNvPr>
          <p:cNvSpPr txBox="1"/>
          <p:nvPr/>
        </p:nvSpPr>
        <p:spPr>
          <a:xfrm>
            <a:off x="10289728" y="2017346"/>
            <a:ext cx="161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accent1"/>
                </a:solidFill>
              </a:rPr>
              <a:t>Gay </a:t>
            </a:r>
            <a:r>
              <a:rPr lang="it-IT" sz="1800" dirty="0" err="1">
                <a:solidFill>
                  <a:schemeClr val="accent1"/>
                </a:solidFill>
              </a:rPr>
              <a:t>rights</a:t>
            </a:r>
            <a:r>
              <a:rPr lang="it-IT" sz="1800" dirty="0">
                <a:solidFill>
                  <a:srgbClr val="0070C0"/>
                </a:solidFill>
              </a:rPr>
              <a:t>👎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B3E1C5D-BA92-4BCD-A835-1527B485BBF9}"/>
              </a:ext>
            </a:extLst>
          </p:cNvPr>
          <p:cNvSpPr txBox="1"/>
          <p:nvPr/>
        </p:nvSpPr>
        <p:spPr>
          <a:xfrm>
            <a:off x="4961710" y="2045983"/>
            <a:ext cx="161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bg2"/>
                </a:solidFill>
              </a:rPr>
              <a:t>Gay </a:t>
            </a:r>
            <a:r>
              <a:rPr lang="it-IT" sz="1800" dirty="0" err="1">
                <a:solidFill>
                  <a:schemeClr val="bg2"/>
                </a:solidFill>
              </a:rPr>
              <a:t>rights</a:t>
            </a:r>
            <a:r>
              <a:rPr lang="it-IT" sz="1800" dirty="0">
                <a:solidFill>
                  <a:schemeClr val="bg2"/>
                </a:solidFill>
              </a:rPr>
              <a:t>😐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9DEEA1-37A6-42D7-B303-C67C310938C8}"/>
              </a:ext>
            </a:extLst>
          </p:cNvPr>
          <p:cNvCxnSpPr>
            <a:cxnSpLocks/>
          </p:cNvCxnSpPr>
          <p:nvPr/>
        </p:nvCxnSpPr>
        <p:spPr>
          <a:xfrm flipH="1">
            <a:off x="1497150" y="2561194"/>
            <a:ext cx="448321" cy="52128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ED98B4D-DCD9-48C5-9870-28F8476931C0}"/>
              </a:ext>
            </a:extLst>
          </p:cNvPr>
          <p:cNvCxnSpPr>
            <a:cxnSpLocks/>
          </p:cNvCxnSpPr>
          <p:nvPr/>
        </p:nvCxnSpPr>
        <p:spPr>
          <a:xfrm>
            <a:off x="5556549" y="2428180"/>
            <a:ext cx="128405" cy="63360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49BE8C1-D464-491F-BF1B-A6E09C08277F}"/>
              </a:ext>
            </a:extLst>
          </p:cNvPr>
          <p:cNvCxnSpPr>
            <a:cxnSpLocks/>
          </p:cNvCxnSpPr>
          <p:nvPr/>
        </p:nvCxnSpPr>
        <p:spPr>
          <a:xfrm flipH="1">
            <a:off x="10593142" y="2393154"/>
            <a:ext cx="293774" cy="74570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7F423C1-E330-4191-BF96-E13161547F6F}"/>
              </a:ext>
            </a:extLst>
          </p:cNvPr>
          <p:cNvSpPr txBox="1"/>
          <p:nvPr/>
        </p:nvSpPr>
        <p:spPr>
          <a:xfrm>
            <a:off x="69735" y="3776799"/>
            <a:ext cx="1617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70C0"/>
                </a:solidFill>
              </a:rPr>
              <a:t>Women </a:t>
            </a:r>
            <a:r>
              <a:rPr lang="it-IT" sz="1800" dirty="0" err="1">
                <a:solidFill>
                  <a:srgbClr val="0070C0"/>
                </a:solidFill>
              </a:rPr>
              <a:t>rights</a:t>
            </a:r>
            <a:r>
              <a:rPr lang="it-IT" sz="1800" dirty="0">
                <a:solidFill>
                  <a:srgbClr val="0070C0"/>
                </a:solidFill>
              </a:rPr>
              <a:t>👍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908F74-3C30-4C92-B2B5-FF55D4F21FE0}"/>
              </a:ext>
            </a:extLst>
          </p:cNvPr>
          <p:cNvSpPr txBox="1"/>
          <p:nvPr/>
        </p:nvSpPr>
        <p:spPr>
          <a:xfrm>
            <a:off x="1642795" y="3953366"/>
            <a:ext cx="161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>
                <a:solidFill>
                  <a:srgbClr val="0070C0"/>
                </a:solidFill>
              </a:rPr>
              <a:t>Abortion</a:t>
            </a:r>
            <a:r>
              <a:rPr lang="it-IT" sz="1800" dirty="0">
                <a:solidFill>
                  <a:srgbClr val="0070C0"/>
                </a:solidFill>
              </a:rPr>
              <a:t>👍</a:t>
            </a:r>
          </a:p>
        </p:txBody>
      </p:sp>
    </p:spTree>
    <p:extLst>
      <p:ext uri="{BB962C8B-B14F-4D97-AF65-F5344CB8AC3E}">
        <p14:creationId xmlns:p14="http://schemas.microsoft.com/office/powerpoint/2010/main" val="75493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5118-BB78-4A38-97B5-12DCFCD0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Node</a:t>
            </a:r>
            <a:r>
              <a:rPr lang="it-IT" dirty="0"/>
              <a:t>: item-</a:t>
            </a:r>
            <a:r>
              <a:rPr lang="it-IT" dirty="0" err="1"/>
              <a:t>response</a:t>
            </a:r>
            <a:endParaRPr lang="it-IT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C06ACD3-7E47-4270-86D3-648F147C4F9A}"/>
              </a:ext>
            </a:extLst>
          </p:cNvPr>
          <p:cNvSpPr/>
          <p:nvPr/>
        </p:nvSpPr>
        <p:spPr>
          <a:xfrm>
            <a:off x="710523" y="3274071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2F19641-7F5A-4175-A1E0-23F4BAF19562}"/>
              </a:ext>
            </a:extLst>
          </p:cNvPr>
          <p:cNvSpPr/>
          <p:nvPr/>
        </p:nvSpPr>
        <p:spPr>
          <a:xfrm>
            <a:off x="1270925" y="2858067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092EA10-F0B4-41AD-8F9C-016B06B596B3}"/>
              </a:ext>
            </a:extLst>
          </p:cNvPr>
          <p:cNvSpPr/>
          <p:nvPr/>
        </p:nvSpPr>
        <p:spPr>
          <a:xfrm>
            <a:off x="1497149" y="3504537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B159CAC-1A82-4AB3-B9FE-6D9D808D083A}"/>
              </a:ext>
            </a:extLst>
          </p:cNvPr>
          <p:cNvSpPr/>
          <p:nvPr/>
        </p:nvSpPr>
        <p:spPr>
          <a:xfrm>
            <a:off x="5460793" y="2825242"/>
            <a:ext cx="448322" cy="4488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3DF275D-E27D-48A6-9488-CCEEADDCC804}"/>
              </a:ext>
            </a:extLst>
          </p:cNvPr>
          <p:cNvSpPr/>
          <p:nvPr/>
        </p:nvSpPr>
        <p:spPr>
          <a:xfrm>
            <a:off x="5441817" y="3600231"/>
            <a:ext cx="448322" cy="4488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69DC32-9CC0-47EC-8FD4-CA4A588278FD}"/>
              </a:ext>
            </a:extLst>
          </p:cNvPr>
          <p:cNvSpPr/>
          <p:nvPr/>
        </p:nvSpPr>
        <p:spPr>
          <a:xfrm>
            <a:off x="6196026" y="3049657"/>
            <a:ext cx="448322" cy="4488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92B158D-7E9D-4D32-9A32-0372723EAD4C}"/>
              </a:ext>
            </a:extLst>
          </p:cNvPr>
          <p:cNvSpPr/>
          <p:nvPr/>
        </p:nvSpPr>
        <p:spPr>
          <a:xfrm>
            <a:off x="9920659" y="3622779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CEE349B-6468-4FE0-8ECB-84F030A7EB64}"/>
              </a:ext>
            </a:extLst>
          </p:cNvPr>
          <p:cNvSpPr/>
          <p:nvPr/>
        </p:nvSpPr>
        <p:spPr>
          <a:xfrm>
            <a:off x="10368981" y="2980171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E3EE3BB-60CD-4621-9AFB-853C149AA29D}"/>
              </a:ext>
            </a:extLst>
          </p:cNvPr>
          <p:cNvSpPr/>
          <p:nvPr/>
        </p:nvSpPr>
        <p:spPr>
          <a:xfrm>
            <a:off x="10822741" y="3570266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80C929-7557-4807-BA00-3B01DBACF86A}"/>
              </a:ext>
            </a:extLst>
          </p:cNvPr>
          <p:cNvCxnSpPr>
            <a:cxnSpLocks/>
            <a:stCxn id="25" idx="7"/>
            <a:endCxn id="32" idx="3"/>
          </p:cNvCxnSpPr>
          <p:nvPr/>
        </p:nvCxnSpPr>
        <p:spPr>
          <a:xfrm flipV="1">
            <a:off x="1093190" y="3241167"/>
            <a:ext cx="243390" cy="9863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B2C3976-6C1C-428B-BC07-2EBE95838C75}"/>
              </a:ext>
            </a:extLst>
          </p:cNvPr>
          <p:cNvCxnSpPr>
            <a:cxnSpLocks/>
            <a:stCxn id="32" idx="5"/>
            <a:endCxn id="33" idx="0"/>
          </p:cNvCxnSpPr>
          <p:nvPr/>
        </p:nvCxnSpPr>
        <p:spPr>
          <a:xfrm>
            <a:off x="1653592" y="3241167"/>
            <a:ext cx="67718" cy="26337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0074CC-AC96-448D-BC3B-4FC6E783D349}"/>
              </a:ext>
            </a:extLst>
          </p:cNvPr>
          <p:cNvCxnSpPr>
            <a:cxnSpLocks/>
            <a:stCxn id="25" idx="5"/>
            <a:endCxn id="33" idx="2"/>
          </p:cNvCxnSpPr>
          <p:nvPr/>
        </p:nvCxnSpPr>
        <p:spPr>
          <a:xfrm>
            <a:off x="1093190" y="3657171"/>
            <a:ext cx="403959" cy="71781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79CAC11-1AED-43C1-8120-BB2607870534}"/>
              </a:ext>
            </a:extLst>
          </p:cNvPr>
          <p:cNvCxnSpPr>
            <a:cxnSpLocks/>
            <a:stCxn id="34" idx="6"/>
            <a:endCxn id="36" idx="1"/>
          </p:cNvCxnSpPr>
          <p:nvPr/>
        </p:nvCxnSpPr>
        <p:spPr>
          <a:xfrm>
            <a:off x="5909115" y="3049657"/>
            <a:ext cx="352566" cy="65729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4C9DC35-9D9E-4130-8922-DAE8F22B90C7}"/>
              </a:ext>
            </a:extLst>
          </p:cNvPr>
          <p:cNvCxnSpPr>
            <a:cxnSpLocks/>
            <a:stCxn id="36" idx="3"/>
            <a:endCxn id="35" idx="7"/>
          </p:cNvCxnSpPr>
          <p:nvPr/>
        </p:nvCxnSpPr>
        <p:spPr>
          <a:xfrm flipH="1">
            <a:off x="5824484" y="3432757"/>
            <a:ext cx="437197" cy="23320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BEA884-6B2A-4D27-9861-2CE7E2081603}"/>
              </a:ext>
            </a:extLst>
          </p:cNvPr>
          <p:cNvCxnSpPr>
            <a:cxnSpLocks/>
            <a:stCxn id="34" idx="4"/>
            <a:endCxn id="35" idx="0"/>
          </p:cNvCxnSpPr>
          <p:nvPr/>
        </p:nvCxnSpPr>
        <p:spPr>
          <a:xfrm flipH="1">
            <a:off x="5665978" y="3274071"/>
            <a:ext cx="18976" cy="32616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052E898-0B74-4296-9F01-A31B8DE4BDBB}"/>
              </a:ext>
            </a:extLst>
          </p:cNvPr>
          <p:cNvCxnSpPr>
            <a:cxnSpLocks/>
            <a:stCxn id="37" idx="0"/>
            <a:endCxn id="38" idx="3"/>
          </p:cNvCxnSpPr>
          <p:nvPr/>
        </p:nvCxnSpPr>
        <p:spPr>
          <a:xfrm flipV="1">
            <a:off x="10144820" y="3363271"/>
            <a:ext cx="289816" cy="25950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53637FB-94D7-4AE2-96BD-01BBB565E6D6}"/>
              </a:ext>
            </a:extLst>
          </p:cNvPr>
          <p:cNvCxnSpPr>
            <a:cxnSpLocks/>
            <a:stCxn id="38" idx="5"/>
            <a:endCxn id="39" idx="0"/>
          </p:cNvCxnSpPr>
          <p:nvPr/>
        </p:nvCxnSpPr>
        <p:spPr>
          <a:xfrm>
            <a:off x="10751648" y="3363271"/>
            <a:ext cx="295254" cy="206995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54F844-03B8-4CD6-A023-92DB71F959D1}"/>
              </a:ext>
            </a:extLst>
          </p:cNvPr>
          <p:cNvCxnSpPr>
            <a:cxnSpLocks/>
            <a:stCxn id="37" idx="6"/>
            <a:endCxn id="39" idx="2"/>
          </p:cNvCxnSpPr>
          <p:nvPr/>
        </p:nvCxnSpPr>
        <p:spPr>
          <a:xfrm flipV="1">
            <a:off x="10368981" y="3794681"/>
            <a:ext cx="453760" cy="5251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62654E2-6C39-479D-928F-D119CF001CDF}"/>
              </a:ext>
            </a:extLst>
          </p:cNvPr>
          <p:cNvCxnSpPr>
            <a:cxnSpLocks/>
            <a:stCxn id="32" idx="6"/>
            <a:endCxn id="34" idx="2"/>
          </p:cNvCxnSpPr>
          <p:nvPr/>
        </p:nvCxnSpPr>
        <p:spPr>
          <a:xfrm flipV="1">
            <a:off x="1719247" y="3049657"/>
            <a:ext cx="3741546" cy="328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DB3A86A-98AF-492D-B61D-3A66D16EC6FA}"/>
              </a:ext>
            </a:extLst>
          </p:cNvPr>
          <p:cNvCxnSpPr>
            <a:cxnSpLocks/>
            <a:stCxn id="33" idx="6"/>
            <a:endCxn id="35" idx="2"/>
          </p:cNvCxnSpPr>
          <p:nvPr/>
        </p:nvCxnSpPr>
        <p:spPr>
          <a:xfrm>
            <a:off x="1945471" y="3728952"/>
            <a:ext cx="3496346" cy="9569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3B7C30B-666D-49AE-B92C-1A93C5611B31}"/>
              </a:ext>
            </a:extLst>
          </p:cNvPr>
          <p:cNvCxnSpPr>
            <a:cxnSpLocks/>
            <a:stCxn id="36" idx="7"/>
            <a:endCxn id="38" idx="2"/>
          </p:cNvCxnSpPr>
          <p:nvPr/>
        </p:nvCxnSpPr>
        <p:spPr>
          <a:xfrm>
            <a:off x="6578693" y="3115386"/>
            <a:ext cx="3790288" cy="892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8E63745-42F5-4B5C-959A-F5DB0F9D6E65}"/>
              </a:ext>
            </a:extLst>
          </p:cNvPr>
          <p:cNvCxnSpPr>
            <a:cxnSpLocks/>
            <a:stCxn id="35" idx="6"/>
            <a:endCxn id="37" idx="2"/>
          </p:cNvCxnSpPr>
          <p:nvPr/>
        </p:nvCxnSpPr>
        <p:spPr>
          <a:xfrm>
            <a:off x="5890139" y="3824646"/>
            <a:ext cx="4030520" cy="2254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B574542-D8FB-4B50-9947-8CD746846AFF}"/>
              </a:ext>
            </a:extLst>
          </p:cNvPr>
          <p:cNvSpPr/>
          <p:nvPr/>
        </p:nvSpPr>
        <p:spPr>
          <a:xfrm>
            <a:off x="313205" y="2464013"/>
            <a:ext cx="2242388" cy="206894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4E123BA-C471-4DF8-BE36-25051C83AC7E}"/>
              </a:ext>
            </a:extLst>
          </p:cNvPr>
          <p:cNvSpPr/>
          <p:nvPr/>
        </p:nvSpPr>
        <p:spPr>
          <a:xfrm>
            <a:off x="1157523" y="3392638"/>
            <a:ext cx="5143615" cy="723650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233637-FBE3-4351-A6FB-E97500C18610}"/>
              </a:ext>
            </a:extLst>
          </p:cNvPr>
          <p:cNvSpPr txBox="1"/>
          <p:nvPr/>
        </p:nvSpPr>
        <p:spPr>
          <a:xfrm>
            <a:off x="527722" y="4661679"/>
            <a:ext cx="1617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accent4"/>
                </a:solidFill>
              </a:rPr>
              <a:t>High </a:t>
            </a:r>
            <a:r>
              <a:rPr lang="it-IT" sz="1800" dirty="0" err="1">
                <a:solidFill>
                  <a:schemeClr val="accent4"/>
                </a:solidFill>
              </a:rPr>
              <a:t>prb</a:t>
            </a:r>
            <a:r>
              <a:rPr lang="it-IT" sz="1800" dirty="0">
                <a:solidFill>
                  <a:schemeClr val="accent4"/>
                </a:solidFill>
              </a:rPr>
              <a:t> of </a:t>
            </a:r>
            <a:r>
              <a:rPr lang="it-IT" sz="1800" dirty="0" err="1">
                <a:solidFill>
                  <a:schemeClr val="accent4"/>
                </a:solidFill>
              </a:rPr>
              <a:t>being</a:t>
            </a:r>
            <a:r>
              <a:rPr lang="it-IT" sz="1800" dirty="0">
                <a:solidFill>
                  <a:schemeClr val="accent4"/>
                </a:solidFill>
              </a:rPr>
              <a:t> </a:t>
            </a:r>
            <a:r>
              <a:rPr lang="it-IT" sz="1800" dirty="0" err="1">
                <a:solidFill>
                  <a:schemeClr val="accent4"/>
                </a:solidFill>
              </a:rPr>
              <a:t>selected</a:t>
            </a:r>
            <a:r>
              <a:rPr lang="it-IT" sz="1800" dirty="0">
                <a:solidFill>
                  <a:schemeClr val="accent4"/>
                </a:solidFill>
              </a:rPr>
              <a:t> </a:t>
            </a:r>
            <a:r>
              <a:rPr lang="it-IT" sz="1800" dirty="0" err="1">
                <a:solidFill>
                  <a:schemeClr val="accent4"/>
                </a:solidFill>
              </a:rPr>
              <a:t>together</a:t>
            </a:r>
            <a:endParaRPr lang="it-IT" sz="1800" dirty="0">
              <a:solidFill>
                <a:schemeClr val="accent4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B5FCD6-B115-4350-833A-4842ACA0E420}"/>
              </a:ext>
            </a:extLst>
          </p:cNvPr>
          <p:cNvSpPr txBox="1"/>
          <p:nvPr/>
        </p:nvSpPr>
        <p:spPr>
          <a:xfrm>
            <a:off x="4206768" y="4234855"/>
            <a:ext cx="161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accent4"/>
                </a:solidFill>
              </a:rPr>
              <a:t>Low </a:t>
            </a:r>
            <a:r>
              <a:rPr lang="it-IT" sz="1800" dirty="0" err="1">
                <a:solidFill>
                  <a:schemeClr val="accent4"/>
                </a:solidFill>
              </a:rPr>
              <a:t>prb</a:t>
            </a:r>
            <a:endParaRPr lang="it-IT" sz="1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7154-2298-4B42-B020-C691F035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F36E93-CBF7-44AB-AB25-5F13FB88E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013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7154-2298-4B42-B020-C691F035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5ECEB-B174-44E9-BAA3-D36277985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Prolific</a:t>
            </a:r>
            <a:r>
              <a:rPr lang="it-IT" dirty="0"/>
              <a:t> </a:t>
            </a:r>
            <a:r>
              <a:rPr lang="it-IT" dirty="0" err="1"/>
              <a:t>academic</a:t>
            </a:r>
            <a:endParaRPr lang="it-IT" dirty="0"/>
          </a:p>
          <a:p>
            <a:pPr lvl="1"/>
            <a:r>
              <a:rPr lang="it-IT" dirty="0"/>
              <a:t>Americans</a:t>
            </a:r>
          </a:p>
          <a:p>
            <a:pPr lvl="1"/>
            <a:r>
              <a:rPr lang="it-IT" dirty="0"/>
              <a:t>N= 402</a:t>
            </a:r>
          </a:p>
          <a:p>
            <a:pPr lvl="1"/>
            <a:r>
              <a:rPr lang="it-IT" dirty="0"/>
              <a:t>8 </a:t>
            </a:r>
            <a:r>
              <a:rPr lang="it-IT" dirty="0" err="1"/>
              <a:t>political</a:t>
            </a:r>
            <a:r>
              <a:rPr lang="it-IT" dirty="0"/>
              <a:t> items</a:t>
            </a:r>
          </a:p>
          <a:p>
            <a:pPr lvl="1"/>
            <a:r>
              <a:rPr lang="it-IT" dirty="0"/>
              <a:t>5 </a:t>
            </a:r>
            <a:r>
              <a:rPr lang="it-IT" dirty="0" err="1"/>
              <a:t>levels</a:t>
            </a:r>
            <a:endParaRPr lang="it-IT" dirty="0"/>
          </a:p>
          <a:p>
            <a:pPr lvl="2"/>
            <a:r>
              <a:rPr lang="it-IT" dirty="0">
                <a:solidFill>
                  <a:schemeClr val="accent1"/>
                </a:solidFill>
              </a:rPr>
              <a:t>SD = </a:t>
            </a:r>
            <a:r>
              <a:rPr lang="it-IT" dirty="0" err="1">
                <a:solidFill>
                  <a:schemeClr val="accent1"/>
                </a:solidFill>
              </a:rPr>
              <a:t>Republican</a:t>
            </a:r>
            <a:endParaRPr lang="it-IT" dirty="0">
              <a:solidFill>
                <a:schemeClr val="accent1"/>
              </a:solidFill>
            </a:endParaRPr>
          </a:p>
          <a:p>
            <a:pPr lvl="2"/>
            <a:r>
              <a:rPr lang="it-IT" dirty="0">
                <a:solidFill>
                  <a:srgbClr val="281DEF"/>
                </a:solidFill>
              </a:rPr>
              <a:t>SA = Democrat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Self </a:t>
            </a:r>
            <a:r>
              <a:rPr lang="it-IT" dirty="0" err="1"/>
              <a:t>identification</a:t>
            </a:r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8311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95CFA-BA78-4E01-8FE6-7E3CA1F7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expected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21702-64F5-4550-8521-9E6425571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3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8144-C9BB-4C3E-AFDE-1AF40DF0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expected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C16A0-66B0-43A0-B05D-CC2AF3FC2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2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rgbClr val="EB0023"/>
                </a:solidFill>
              </a:rPr>
              <a:t>Strongly</a:t>
            </a:r>
            <a:r>
              <a:rPr lang="it-IT" dirty="0">
                <a:solidFill>
                  <a:srgbClr val="EB0023"/>
                </a:solidFill>
              </a:rPr>
              <a:t> </a:t>
            </a:r>
            <a:r>
              <a:rPr lang="it-IT" dirty="0" err="1">
                <a:solidFill>
                  <a:srgbClr val="EB0023"/>
                </a:solidFill>
              </a:rPr>
              <a:t>Disagree</a:t>
            </a:r>
            <a:r>
              <a:rPr lang="it-IT" dirty="0"/>
              <a:t>, </a:t>
            </a:r>
            <a:r>
              <a:rPr lang="it-IT" dirty="0" err="1">
                <a:solidFill>
                  <a:srgbClr val="FF7045"/>
                </a:solidFill>
              </a:rPr>
              <a:t>Weakly</a:t>
            </a:r>
            <a:r>
              <a:rPr lang="it-IT" dirty="0">
                <a:solidFill>
                  <a:srgbClr val="FF7045"/>
                </a:solidFill>
              </a:rPr>
              <a:t> </a:t>
            </a:r>
            <a:r>
              <a:rPr lang="it-IT" dirty="0" err="1">
                <a:solidFill>
                  <a:srgbClr val="FF7045"/>
                </a:solidFill>
              </a:rPr>
              <a:t>Disagree</a:t>
            </a:r>
            <a:r>
              <a:rPr lang="it-IT" dirty="0"/>
              <a:t>, </a:t>
            </a:r>
            <a:r>
              <a:rPr lang="it-IT" dirty="0" err="1">
                <a:solidFill>
                  <a:srgbClr val="8B8B8B"/>
                </a:solidFill>
              </a:rPr>
              <a:t>Neutral</a:t>
            </a:r>
            <a:r>
              <a:rPr lang="it-IT" dirty="0"/>
              <a:t>,</a:t>
            </a:r>
            <a:br>
              <a:rPr lang="it-IT" dirty="0"/>
            </a:br>
            <a:r>
              <a:rPr lang="it-IT" dirty="0" err="1">
                <a:solidFill>
                  <a:srgbClr val="1ADDFF"/>
                </a:solidFill>
              </a:rPr>
              <a:t>Weakly</a:t>
            </a:r>
            <a:r>
              <a:rPr lang="it-IT" dirty="0">
                <a:solidFill>
                  <a:srgbClr val="1ADDFF"/>
                </a:solidFill>
              </a:rPr>
              <a:t> </a:t>
            </a:r>
            <a:r>
              <a:rPr lang="it-IT" dirty="0" err="1">
                <a:solidFill>
                  <a:srgbClr val="1ADDFF"/>
                </a:solidFill>
              </a:rPr>
              <a:t>Agree</a:t>
            </a:r>
            <a:r>
              <a:rPr lang="it-IT" dirty="0"/>
              <a:t>, </a:t>
            </a:r>
            <a:r>
              <a:rPr lang="it-IT" dirty="0" err="1">
                <a:solidFill>
                  <a:srgbClr val="006CEB"/>
                </a:solidFill>
              </a:rPr>
              <a:t>Strongly</a:t>
            </a:r>
            <a:r>
              <a:rPr lang="it-IT" dirty="0">
                <a:solidFill>
                  <a:srgbClr val="006CEB"/>
                </a:solidFill>
              </a:rPr>
              <a:t> </a:t>
            </a:r>
            <a:r>
              <a:rPr lang="it-IT" dirty="0" err="1">
                <a:solidFill>
                  <a:srgbClr val="006CEB"/>
                </a:solidFill>
              </a:rPr>
              <a:t>Agree</a:t>
            </a:r>
            <a:endParaRPr lang="it-IT" dirty="0">
              <a:solidFill>
                <a:srgbClr val="006CEB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462545-5684-4F2E-B708-3F0FB2A99007}"/>
              </a:ext>
            </a:extLst>
          </p:cNvPr>
          <p:cNvSpPr/>
          <p:nvPr/>
        </p:nvSpPr>
        <p:spPr>
          <a:xfrm>
            <a:off x="10118852" y="4273313"/>
            <a:ext cx="448322" cy="448829"/>
          </a:xfrm>
          <a:prstGeom prst="ellipse">
            <a:avLst/>
          </a:prstGeom>
          <a:solidFill>
            <a:srgbClr val="FF0A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6C0945-E5BB-4B26-B3D2-C345BE156422}"/>
              </a:ext>
            </a:extLst>
          </p:cNvPr>
          <p:cNvSpPr/>
          <p:nvPr/>
        </p:nvSpPr>
        <p:spPr>
          <a:xfrm>
            <a:off x="10679254" y="3857309"/>
            <a:ext cx="448322" cy="448829"/>
          </a:xfrm>
          <a:prstGeom prst="ellipse">
            <a:avLst/>
          </a:prstGeom>
          <a:solidFill>
            <a:srgbClr val="FF0A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AFD57D-5440-41E2-A926-C2376354E1BD}"/>
              </a:ext>
            </a:extLst>
          </p:cNvPr>
          <p:cNvSpPr/>
          <p:nvPr/>
        </p:nvSpPr>
        <p:spPr>
          <a:xfrm>
            <a:off x="10905478" y="4503779"/>
            <a:ext cx="448322" cy="448829"/>
          </a:xfrm>
          <a:prstGeom prst="ellipse">
            <a:avLst/>
          </a:prstGeom>
          <a:solidFill>
            <a:srgbClr val="FF0A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35B3AB-6956-4E31-B5D1-0A9BD5D00754}"/>
              </a:ext>
            </a:extLst>
          </p:cNvPr>
          <p:cNvSpPr/>
          <p:nvPr/>
        </p:nvSpPr>
        <p:spPr>
          <a:xfrm>
            <a:off x="5632008" y="3767366"/>
            <a:ext cx="448322" cy="44882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622264-32F1-41C0-8307-0A8E6CDFDB59}"/>
              </a:ext>
            </a:extLst>
          </p:cNvPr>
          <p:cNvSpPr/>
          <p:nvPr/>
        </p:nvSpPr>
        <p:spPr>
          <a:xfrm>
            <a:off x="5824216" y="4538646"/>
            <a:ext cx="448322" cy="44882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77908B-0463-468A-81D5-BE04E711FB61}"/>
              </a:ext>
            </a:extLst>
          </p:cNvPr>
          <p:cNvSpPr/>
          <p:nvPr/>
        </p:nvSpPr>
        <p:spPr>
          <a:xfrm>
            <a:off x="6408008" y="4101038"/>
            <a:ext cx="448322" cy="44882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4F7BF2-B0A8-4F87-BD5E-DC1466322445}"/>
              </a:ext>
            </a:extLst>
          </p:cNvPr>
          <p:cNvSpPr/>
          <p:nvPr/>
        </p:nvSpPr>
        <p:spPr>
          <a:xfrm>
            <a:off x="1107024" y="4519231"/>
            <a:ext cx="448322" cy="448829"/>
          </a:xfrm>
          <a:prstGeom prst="ellipse">
            <a:avLst/>
          </a:prstGeom>
          <a:solidFill>
            <a:srgbClr val="281DE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2236B3-B006-49D1-B3E0-73D289369958}"/>
              </a:ext>
            </a:extLst>
          </p:cNvPr>
          <p:cNvSpPr/>
          <p:nvPr/>
        </p:nvSpPr>
        <p:spPr>
          <a:xfrm>
            <a:off x="1555346" y="3876623"/>
            <a:ext cx="448322" cy="448829"/>
          </a:xfrm>
          <a:prstGeom prst="ellipse">
            <a:avLst/>
          </a:prstGeom>
          <a:solidFill>
            <a:srgbClr val="281DE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F887DF-5203-494A-93F4-544B4CF30511}"/>
              </a:ext>
            </a:extLst>
          </p:cNvPr>
          <p:cNvSpPr/>
          <p:nvPr/>
        </p:nvSpPr>
        <p:spPr>
          <a:xfrm>
            <a:off x="2009106" y="4466718"/>
            <a:ext cx="448322" cy="448829"/>
          </a:xfrm>
          <a:prstGeom prst="ellipse">
            <a:avLst/>
          </a:prstGeom>
          <a:solidFill>
            <a:srgbClr val="281DE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A46992-94B4-4946-A8C4-A6C7E15D5234}"/>
              </a:ext>
            </a:extLst>
          </p:cNvPr>
          <p:cNvCxnSpPr>
            <a:cxnSpLocks/>
            <a:stCxn id="8" idx="7"/>
            <a:endCxn id="9" idx="3"/>
          </p:cNvCxnSpPr>
          <p:nvPr/>
        </p:nvCxnSpPr>
        <p:spPr>
          <a:xfrm flipV="1">
            <a:off x="10501519" y="4240409"/>
            <a:ext cx="243390" cy="9863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8B0936-ACA7-42AE-A158-C179D16C6AFB}"/>
              </a:ext>
            </a:extLst>
          </p:cNvPr>
          <p:cNvCxnSpPr>
            <a:cxnSpLocks/>
            <a:stCxn id="9" idx="5"/>
            <a:endCxn id="10" idx="0"/>
          </p:cNvCxnSpPr>
          <p:nvPr/>
        </p:nvCxnSpPr>
        <p:spPr>
          <a:xfrm>
            <a:off x="11061921" y="4240409"/>
            <a:ext cx="67718" cy="26337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BE7B0B-F666-4685-B250-6C5693ECBFD3}"/>
              </a:ext>
            </a:extLst>
          </p:cNvPr>
          <p:cNvCxnSpPr>
            <a:cxnSpLocks/>
            <a:stCxn id="8" idx="5"/>
            <a:endCxn id="10" idx="2"/>
          </p:cNvCxnSpPr>
          <p:nvPr/>
        </p:nvCxnSpPr>
        <p:spPr>
          <a:xfrm>
            <a:off x="10501519" y="4656413"/>
            <a:ext cx="403959" cy="71781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57F1AA-22FE-4CFC-97A6-F92AA3F622E1}"/>
              </a:ext>
            </a:extLst>
          </p:cNvPr>
          <p:cNvCxnSpPr>
            <a:cxnSpLocks/>
            <a:stCxn id="11" idx="6"/>
            <a:endCxn id="13" idx="1"/>
          </p:cNvCxnSpPr>
          <p:nvPr/>
        </p:nvCxnSpPr>
        <p:spPr>
          <a:xfrm>
            <a:off x="6080330" y="3991781"/>
            <a:ext cx="393333" cy="174986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CD2416-2787-481E-93B7-D5D628696B6F}"/>
              </a:ext>
            </a:extLst>
          </p:cNvPr>
          <p:cNvCxnSpPr>
            <a:cxnSpLocks/>
            <a:stCxn id="13" idx="3"/>
            <a:endCxn id="12" idx="7"/>
          </p:cNvCxnSpPr>
          <p:nvPr/>
        </p:nvCxnSpPr>
        <p:spPr>
          <a:xfrm flipH="1">
            <a:off x="6206883" y="4484138"/>
            <a:ext cx="266780" cy="120237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AA2B50-BCD3-4AF1-B988-F4EAB46C9800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5697663" y="4150466"/>
            <a:ext cx="192208" cy="453909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C889E5-8E48-4FE5-B1B1-4C5633DBE624}"/>
              </a:ext>
            </a:extLst>
          </p:cNvPr>
          <p:cNvCxnSpPr>
            <a:cxnSpLocks/>
            <a:stCxn id="14" idx="0"/>
            <a:endCxn id="15" idx="3"/>
          </p:cNvCxnSpPr>
          <p:nvPr/>
        </p:nvCxnSpPr>
        <p:spPr>
          <a:xfrm flipV="1">
            <a:off x="1331185" y="4259723"/>
            <a:ext cx="289816" cy="25950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1793F5-B829-463B-A87A-4D9BBFCCE24D}"/>
              </a:ext>
            </a:extLst>
          </p:cNvPr>
          <p:cNvCxnSpPr>
            <a:cxnSpLocks/>
            <a:stCxn id="15" idx="5"/>
            <a:endCxn id="16" idx="0"/>
          </p:cNvCxnSpPr>
          <p:nvPr/>
        </p:nvCxnSpPr>
        <p:spPr>
          <a:xfrm>
            <a:off x="1938013" y="4259723"/>
            <a:ext cx="295254" cy="206995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2B5FC0-C7AC-40B5-A972-5CEDF7930C4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1555346" y="4691133"/>
            <a:ext cx="453760" cy="5251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4DBFE8-5A0F-49A3-936C-892AFFACC46E}"/>
              </a:ext>
            </a:extLst>
          </p:cNvPr>
          <p:cNvCxnSpPr>
            <a:cxnSpLocks/>
            <a:stCxn id="16" idx="6"/>
            <a:endCxn id="39" idx="2"/>
          </p:cNvCxnSpPr>
          <p:nvPr/>
        </p:nvCxnSpPr>
        <p:spPr>
          <a:xfrm>
            <a:off x="2457428" y="4691133"/>
            <a:ext cx="863790" cy="32319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07C1F7EB-EABB-4995-BC13-0A2D42B4773B}"/>
              </a:ext>
            </a:extLst>
          </p:cNvPr>
          <p:cNvSpPr/>
          <p:nvPr/>
        </p:nvSpPr>
        <p:spPr>
          <a:xfrm>
            <a:off x="7699165" y="4529384"/>
            <a:ext cx="448322" cy="448829"/>
          </a:xfrm>
          <a:prstGeom prst="ellipse">
            <a:avLst/>
          </a:prstGeom>
          <a:solidFill>
            <a:srgbClr val="FF704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564E32A-CB42-4A3E-B9D4-8A6A561F29D4}"/>
              </a:ext>
            </a:extLst>
          </p:cNvPr>
          <p:cNvSpPr/>
          <p:nvPr/>
        </p:nvSpPr>
        <p:spPr>
          <a:xfrm>
            <a:off x="8119596" y="3857309"/>
            <a:ext cx="448322" cy="448829"/>
          </a:xfrm>
          <a:prstGeom prst="ellipse">
            <a:avLst/>
          </a:prstGeom>
          <a:solidFill>
            <a:srgbClr val="FF704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D946957-6CAA-40FF-8150-336C2EB1BBC0}"/>
              </a:ext>
            </a:extLst>
          </p:cNvPr>
          <p:cNvSpPr/>
          <p:nvPr/>
        </p:nvSpPr>
        <p:spPr>
          <a:xfrm>
            <a:off x="8608078" y="4410239"/>
            <a:ext cx="448322" cy="448829"/>
          </a:xfrm>
          <a:prstGeom prst="ellipse">
            <a:avLst/>
          </a:prstGeom>
          <a:solidFill>
            <a:srgbClr val="FF704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288300E-2D9A-4CBC-97DB-931E1861D344}"/>
              </a:ext>
            </a:extLst>
          </p:cNvPr>
          <p:cNvCxnSpPr>
            <a:cxnSpLocks/>
            <a:stCxn id="30" idx="7"/>
            <a:endCxn id="31" idx="3"/>
          </p:cNvCxnSpPr>
          <p:nvPr/>
        </p:nvCxnSpPr>
        <p:spPr>
          <a:xfrm flipV="1">
            <a:off x="8081832" y="4240409"/>
            <a:ext cx="103419" cy="354704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4C57B9B-5599-4D9C-B101-2FD4FA3E90CA}"/>
              </a:ext>
            </a:extLst>
          </p:cNvPr>
          <p:cNvCxnSpPr>
            <a:cxnSpLocks/>
            <a:stCxn id="31" idx="5"/>
            <a:endCxn id="32" idx="1"/>
          </p:cNvCxnSpPr>
          <p:nvPr/>
        </p:nvCxnSpPr>
        <p:spPr>
          <a:xfrm>
            <a:off x="8502263" y="4240409"/>
            <a:ext cx="171470" cy="235559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3B811B1-8F0D-4FDE-86F5-81CCC441AA07}"/>
              </a:ext>
            </a:extLst>
          </p:cNvPr>
          <p:cNvCxnSpPr>
            <a:cxnSpLocks/>
            <a:stCxn id="30" idx="6"/>
            <a:endCxn id="32" idx="2"/>
          </p:cNvCxnSpPr>
          <p:nvPr/>
        </p:nvCxnSpPr>
        <p:spPr>
          <a:xfrm flipV="1">
            <a:off x="8147487" y="4634654"/>
            <a:ext cx="460591" cy="119145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DD0A240-C359-4277-9498-DFB2CEC01688}"/>
              </a:ext>
            </a:extLst>
          </p:cNvPr>
          <p:cNvSpPr/>
          <p:nvPr/>
        </p:nvSpPr>
        <p:spPr>
          <a:xfrm>
            <a:off x="3311171" y="3832120"/>
            <a:ext cx="448322" cy="448829"/>
          </a:xfrm>
          <a:prstGeom prst="ellipse">
            <a:avLst/>
          </a:prstGeom>
          <a:solidFill>
            <a:srgbClr val="1ADD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0DA5BF-F095-43FA-8985-E25383885FDE}"/>
              </a:ext>
            </a:extLst>
          </p:cNvPr>
          <p:cNvSpPr/>
          <p:nvPr/>
        </p:nvSpPr>
        <p:spPr>
          <a:xfrm>
            <a:off x="3321218" y="4789910"/>
            <a:ext cx="448322" cy="448829"/>
          </a:xfrm>
          <a:prstGeom prst="ellipse">
            <a:avLst/>
          </a:prstGeom>
          <a:solidFill>
            <a:srgbClr val="1ADD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A96931C-3D5B-4B3A-80B3-7C186D5BDC04}"/>
              </a:ext>
            </a:extLst>
          </p:cNvPr>
          <p:cNvSpPr/>
          <p:nvPr/>
        </p:nvSpPr>
        <p:spPr>
          <a:xfrm>
            <a:off x="4133907" y="4266280"/>
            <a:ext cx="448322" cy="448829"/>
          </a:xfrm>
          <a:prstGeom prst="ellipse">
            <a:avLst/>
          </a:prstGeom>
          <a:solidFill>
            <a:srgbClr val="1ADD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D97FDB8-04FA-4730-86AC-A4AF81225025}"/>
              </a:ext>
            </a:extLst>
          </p:cNvPr>
          <p:cNvCxnSpPr>
            <a:cxnSpLocks/>
            <a:stCxn id="38" idx="6"/>
            <a:endCxn id="40" idx="1"/>
          </p:cNvCxnSpPr>
          <p:nvPr/>
        </p:nvCxnSpPr>
        <p:spPr>
          <a:xfrm>
            <a:off x="3759493" y="4056535"/>
            <a:ext cx="440069" cy="275474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E5505B-AE49-4CF7-8593-73AFB9D8FFE1}"/>
              </a:ext>
            </a:extLst>
          </p:cNvPr>
          <p:cNvCxnSpPr>
            <a:cxnSpLocks/>
            <a:stCxn id="40" idx="3"/>
            <a:endCxn id="39" idx="7"/>
          </p:cNvCxnSpPr>
          <p:nvPr/>
        </p:nvCxnSpPr>
        <p:spPr>
          <a:xfrm flipH="1">
            <a:off x="3703885" y="4649380"/>
            <a:ext cx="495677" cy="206259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7CEB515-5B05-4A2D-8F55-C225CED62BFE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>
            <a:off x="3376826" y="4215220"/>
            <a:ext cx="10047" cy="640419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242825E-BCA0-4FA1-A972-CA1918B34418}"/>
              </a:ext>
            </a:extLst>
          </p:cNvPr>
          <p:cNvCxnSpPr>
            <a:cxnSpLocks/>
            <a:stCxn id="15" idx="6"/>
            <a:endCxn id="38" idx="2"/>
          </p:cNvCxnSpPr>
          <p:nvPr/>
        </p:nvCxnSpPr>
        <p:spPr>
          <a:xfrm flipV="1">
            <a:off x="2003668" y="4056535"/>
            <a:ext cx="1307503" cy="44503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3DB7565-234F-423A-B6BC-3E37158818CC}"/>
              </a:ext>
            </a:extLst>
          </p:cNvPr>
          <p:cNvCxnSpPr>
            <a:cxnSpLocks/>
            <a:stCxn id="40" idx="6"/>
            <a:endCxn id="12" idx="2"/>
          </p:cNvCxnSpPr>
          <p:nvPr/>
        </p:nvCxnSpPr>
        <p:spPr>
          <a:xfrm>
            <a:off x="4582229" y="4490695"/>
            <a:ext cx="1241987" cy="27236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E0B5F4-CA26-4DF4-9A87-7572F6C51058}"/>
              </a:ext>
            </a:extLst>
          </p:cNvPr>
          <p:cNvCxnSpPr>
            <a:cxnSpLocks/>
            <a:stCxn id="38" idx="7"/>
            <a:endCxn id="11" idx="2"/>
          </p:cNvCxnSpPr>
          <p:nvPr/>
        </p:nvCxnSpPr>
        <p:spPr>
          <a:xfrm>
            <a:off x="3693838" y="3897849"/>
            <a:ext cx="1938170" cy="9393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5DE968E-3089-4F4E-9C1A-2EED449ADB0C}"/>
              </a:ext>
            </a:extLst>
          </p:cNvPr>
          <p:cNvCxnSpPr>
            <a:cxnSpLocks/>
            <a:stCxn id="12" idx="5"/>
            <a:endCxn id="30" idx="2"/>
          </p:cNvCxnSpPr>
          <p:nvPr/>
        </p:nvCxnSpPr>
        <p:spPr>
          <a:xfrm flipV="1">
            <a:off x="6206883" y="4753799"/>
            <a:ext cx="1492282" cy="16794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069D513-80A7-4025-9413-B271AEFD2E58}"/>
              </a:ext>
            </a:extLst>
          </p:cNvPr>
          <p:cNvCxnSpPr>
            <a:cxnSpLocks/>
            <a:stCxn id="13" idx="6"/>
            <a:endCxn id="31" idx="2"/>
          </p:cNvCxnSpPr>
          <p:nvPr/>
        </p:nvCxnSpPr>
        <p:spPr>
          <a:xfrm flipV="1">
            <a:off x="6856330" y="4081724"/>
            <a:ext cx="1263266" cy="24372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CCA8735-56F0-4FE0-9E32-A7E3CB88F472}"/>
              </a:ext>
            </a:extLst>
          </p:cNvPr>
          <p:cNvCxnSpPr>
            <a:cxnSpLocks/>
            <a:stCxn id="32" idx="6"/>
            <a:endCxn id="8" idx="2"/>
          </p:cNvCxnSpPr>
          <p:nvPr/>
        </p:nvCxnSpPr>
        <p:spPr>
          <a:xfrm flipV="1">
            <a:off x="9056400" y="4497728"/>
            <a:ext cx="1062452" cy="13692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CF6EB48-FFB6-4042-A994-4BA64A3B881D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8567918" y="4081724"/>
            <a:ext cx="211133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BF23B0C3-5CCC-4F9C-BC94-CCF9622F4C48}"/>
              </a:ext>
            </a:extLst>
          </p:cNvPr>
          <p:cNvSpPr txBox="1"/>
          <p:nvPr/>
        </p:nvSpPr>
        <p:spPr>
          <a:xfrm>
            <a:off x="6519228" y="2826185"/>
            <a:ext cx="476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</a:t>
            </a:r>
            <a:r>
              <a:rPr lang="it-IT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using</a:t>
            </a:r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only</a:t>
            </a:r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3 items for visual </a:t>
            </a:r>
            <a:r>
              <a:rPr lang="it-IT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representation</a:t>
            </a:r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266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8144-C9BB-4C3E-AFDE-1AF40DF0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expected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C16A0-66B0-43A0-B05D-CC2AF3FC2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2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rgbClr val="EB0023"/>
                </a:solidFill>
              </a:rPr>
              <a:t>Strongly</a:t>
            </a:r>
            <a:r>
              <a:rPr lang="it-IT" dirty="0">
                <a:solidFill>
                  <a:srgbClr val="EB0023"/>
                </a:solidFill>
              </a:rPr>
              <a:t> </a:t>
            </a:r>
            <a:r>
              <a:rPr lang="it-IT" dirty="0" err="1">
                <a:solidFill>
                  <a:srgbClr val="EB0023"/>
                </a:solidFill>
              </a:rPr>
              <a:t>Disagree</a:t>
            </a:r>
            <a:r>
              <a:rPr lang="it-IT" dirty="0"/>
              <a:t>, </a:t>
            </a:r>
            <a:r>
              <a:rPr lang="it-IT" dirty="0" err="1">
                <a:solidFill>
                  <a:srgbClr val="FF7045"/>
                </a:solidFill>
              </a:rPr>
              <a:t>Weakly</a:t>
            </a:r>
            <a:r>
              <a:rPr lang="it-IT" dirty="0">
                <a:solidFill>
                  <a:srgbClr val="FF7045"/>
                </a:solidFill>
              </a:rPr>
              <a:t> </a:t>
            </a:r>
            <a:r>
              <a:rPr lang="it-IT" dirty="0" err="1">
                <a:solidFill>
                  <a:srgbClr val="FF7045"/>
                </a:solidFill>
              </a:rPr>
              <a:t>Disagree</a:t>
            </a:r>
            <a:r>
              <a:rPr lang="it-IT" dirty="0"/>
              <a:t>, </a:t>
            </a:r>
            <a:r>
              <a:rPr lang="it-IT" dirty="0" err="1">
                <a:solidFill>
                  <a:srgbClr val="8B8B8B"/>
                </a:solidFill>
              </a:rPr>
              <a:t>Neutral</a:t>
            </a:r>
            <a:r>
              <a:rPr lang="it-IT" dirty="0"/>
              <a:t>,</a:t>
            </a:r>
            <a:br>
              <a:rPr lang="it-IT" dirty="0"/>
            </a:br>
            <a:r>
              <a:rPr lang="it-IT" dirty="0" err="1">
                <a:solidFill>
                  <a:srgbClr val="1ADDFF"/>
                </a:solidFill>
              </a:rPr>
              <a:t>Weakly</a:t>
            </a:r>
            <a:r>
              <a:rPr lang="it-IT" dirty="0">
                <a:solidFill>
                  <a:srgbClr val="1ADDFF"/>
                </a:solidFill>
              </a:rPr>
              <a:t> </a:t>
            </a:r>
            <a:r>
              <a:rPr lang="it-IT" dirty="0" err="1">
                <a:solidFill>
                  <a:srgbClr val="1ADDFF"/>
                </a:solidFill>
              </a:rPr>
              <a:t>Agree</a:t>
            </a:r>
            <a:r>
              <a:rPr lang="it-IT" dirty="0"/>
              <a:t>, </a:t>
            </a:r>
            <a:r>
              <a:rPr lang="it-IT" dirty="0" err="1">
                <a:solidFill>
                  <a:srgbClr val="006CEB"/>
                </a:solidFill>
              </a:rPr>
              <a:t>Strongly</a:t>
            </a:r>
            <a:r>
              <a:rPr lang="it-IT" dirty="0">
                <a:solidFill>
                  <a:srgbClr val="006CEB"/>
                </a:solidFill>
              </a:rPr>
              <a:t> </a:t>
            </a:r>
            <a:r>
              <a:rPr lang="it-IT" dirty="0" err="1">
                <a:solidFill>
                  <a:srgbClr val="006CEB"/>
                </a:solidFill>
              </a:rPr>
              <a:t>Agree</a:t>
            </a:r>
            <a:endParaRPr lang="it-IT" dirty="0">
              <a:solidFill>
                <a:srgbClr val="006CEB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462545-5684-4F2E-B708-3F0FB2A99007}"/>
              </a:ext>
            </a:extLst>
          </p:cNvPr>
          <p:cNvSpPr/>
          <p:nvPr/>
        </p:nvSpPr>
        <p:spPr>
          <a:xfrm>
            <a:off x="10118852" y="4273313"/>
            <a:ext cx="448322" cy="448829"/>
          </a:xfrm>
          <a:prstGeom prst="ellipse">
            <a:avLst/>
          </a:prstGeom>
          <a:solidFill>
            <a:srgbClr val="FF0A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6C0945-E5BB-4B26-B3D2-C345BE156422}"/>
              </a:ext>
            </a:extLst>
          </p:cNvPr>
          <p:cNvSpPr/>
          <p:nvPr/>
        </p:nvSpPr>
        <p:spPr>
          <a:xfrm>
            <a:off x="10679254" y="3857309"/>
            <a:ext cx="448322" cy="448829"/>
          </a:xfrm>
          <a:prstGeom prst="ellipse">
            <a:avLst/>
          </a:prstGeom>
          <a:solidFill>
            <a:srgbClr val="FF0A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AFD57D-5440-41E2-A926-C2376354E1BD}"/>
              </a:ext>
            </a:extLst>
          </p:cNvPr>
          <p:cNvSpPr/>
          <p:nvPr/>
        </p:nvSpPr>
        <p:spPr>
          <a:xfrm>
            <a:off x="10905478" y="4503779"/>
            <a:ext cx="448322" cy="448829"/>
          </a:xfrm>
          <a:prstGeom prst="ellipse">
            <a:avLst/>
          </a:prstGeom>
          <a:solidFill>
            <a:srgbClr val="FF0A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35B3AB-6956-4E31-B5D1-0A9BD5D00754}"/>
              </a:ext>
            </a:extLst>
          </p:cNvPr>
          <p:cNvSpPr/>
          <p:nvPr/>
        </p:nvSpPr>
        <p:spPr>
          <a:xfrm>
            <a:off x="5632008" y="3767366"/>
            <a:ext cx="448322" cy="44882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622264-32F1-41C0-8307-0A8E6CDFDB59}"/>
              </a:ext>
            </a:extLst>
          </p:cNvPr>
          <p:cNvSpPr/>
          <p:nvPr/>
        </p:nvSpPr>
        <p:spPr>
          <a:xfrm>
            <a:off x="5824216" y="4538646"/>
            <a:ext cx="448322" cy="44882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77908B-0463-468A-81D5-BE04E711FB61}"/>
              </a:ext>
            </a:extLst>
          </p:cNvPr>
          <p:cNvSpPr/>
          <p:nvPr/>
        </p:nvSpPr>
        <p:spPr>
          <a:xfrm>
            <a:off x="6408008" y="4101038"/>
            <a:ext cx="448322" cy="44882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4F7BF2-B0A8-4F87-BD5E-DC1466322445}"/>
              </a:ext>
            </a:extLst>
          </p:cNvPr>
          <p:cNvSpPr/>
          <p:nvPr/>
        </p:nvSpPr>
        <p:spPr>
          <a:xfrm>
            <a:off x="1107024" y="4519231"/>
            <a:ext cx="448322" cy="448829"/>
          </a:xfrm>
          <a:prstGeom prst="ellipse">
            <a:avLst/>
          </a:prstGeom>
          <a:solidFill>
            <a:srgbClr val="281DE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2236B3-B006-49D1-B3E0-73D289369958}"/>
              </a:ext>
            </a:extLst>
          </p:cNvPr>
          <p:cNvSpPr/>
          <p:nvPr/>
        </p:nvSpPr>
        <p:spPr>
          <a:xfrm>
            <a:off x="1555346" y="3876623"/>
            <a:ext cx="448322" cy="448829"/>
          </a:xfrm>
          <a:prstGeom prst="ellipse">
            <a:avLst/>
          </a:prstGeom>
          <a:solidFill>
            <a:srgbClr val="281DE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F887DF-5203-494A-93F4-544B4CF30511}"/>
              </a:ext>
            </a:extLst>
          </p:cNvPr>
          <p:cNvSpPr/>
          <p:nvPr/>
        </p:nvSpPr>
        <p:spPr>
          <a:xfrm>
            <a:off x="2009106" y="4466718"/>
            <a:ext cx="448322" cy="448829"/>
          </a:xfrm>
          <a:prstGeom prst="ellipse">
            <a:avLst/>
          </a:prstGeom>
          <a:solidFill>
            <a:srgbClr val="281DE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A46992-94B4-4946-A8C4-A6C7E15D5234}"/>
              </a:ext>
            </a:extLst>
          </p:cNvPr>
          <p:cNvCxnSpPr>
            <a:cxnSpLocks/>
            <a:stCxn id="8" idx="7"/>
            <a:endCxn id="9" idx="3"/>
          </p:cNvCxnSpPr>
          <p:nvPr/>
        </p:nvCxnSpPr>
        <p:spPr>
          <a:xfrm flipV="1">
            <a:off x="10501519" y="4240409"/>
            <a:ext cx="243390" cy="9863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8B0936-ACA7-42AE-A158-C179D16C6AFB}"/>
              </a:ext>
            </a:extLst>
          </p:cNvPr>
          <p:cNvCxnSpPr>
            <a:cxnSpLocks/>
            <a:stCxn id="9" idx="5"/>
            <a:endCxn id="10" idx="0"/>
          </p:cNvCxnSpPr>
          <p:nvPr/>
        </p:nvCxnSpPr>
        <p:spPr>
          <a:xfrm>
            <a:off x="11061921" y="4240409"/>
            <a:ext cx="67718" cy="26337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BE7B0B-F666-4685-B250-6C5693ECBFD3}"/>
              </a:ext>
            </a:extLst>
          </p:cNvPr>
          <p:cNvCxnSpPr>
            <a:cxnSpLocks/>
            <a:stCxn id="8" idx="5"/>
            <a:endCxn id="10" idx="2"/>
          </p:cNvCxnSpPr>
          <p:nvPr/>
        </p:nvCxnSpPr>
        <p:spPr>
          <a:xfrm>
            <a:off x="10501519" y="4656413"/>
            <a:ext cx="403959" cy="71781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57F1AA-22FE-4CFC-97A6-F92AA3F622E1}"/>
              </a:ext>
            </a:extLst>
          </p:cNvPr>
          <p:cNvCxnSpPr>
            <a:cxnSpLocks/>
            <a:stCxn id="11" idx="6"/>
            <a:endCxn id="13" idx="1"/>
          </p:cNvCxnSpPr>
          <p:nvPr/>
        </p:nvCxnSpPr>
        <p:spPr>
          <a:xfrm>
            <a:off x="6080330" y="3991781"/>
            <a:ext cx="393333" cy="174986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CD2416-2787-481E-93B7-D5D628696B6F}"/>
              </a:ext>
            </a:extLst>
          </p:cNvPr>
          <p:cNvCxnSpPr>
            <a:cxnSpLocks/>
            <a:stCxn id="13" idx="3"/>
            <a:endCxn id="12" idx="7"/>
          </p:cNvCxnSpPr>
          <p:nvPr/>
        </p:nvCxnSpPr>
        <p:spPr>
          <a:xfrm flipH="1">
            <a:off x="6206883" y="4484138"/>
            <a:ext cx="266780" cy="120237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AA2B50-BCD3-4AF1-B988-F4EAB46C9800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5697663" y="4150466"/>
            <a:ext cx="192208" cy="453909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C889E5-8E48-4FE5-B1B1-4C5633DBE624}"/>
              </a:ext>
            </a:extLst>
          </p:cNvPr>
          <p:cNvCxnSpPr>
            <a:cxnSpLocks/>
            <a:stCxn id="14" idx="0"/>
            <a:endCxn id="15" idx="3"/>
          </p:cNvCxnSpPr>
          <p:nvPr/>
        </p:nvCxnSpPr>
        <p:spPr>
          <a:xfrm flipV="1">
            <a:off x="1331185" y="4259723"/>
            <a:ext cx="289816" cy="25950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1793F5-B829-463B-A87A-4D9BBFCCE24D}"/>
              </a:ext>
            </a:extLst>
          </p:cNvPr>
          <p:cNvCxnSpPr>
            <a:cxnSpLocks/>
            <a:stCxn id="15" idx="5"/>
            <a:endCxn id="16" idx="0"/>
          </p:cNvCxnSpPr>
          <p:nvPr/>
        </p:nvCxnSpPr>
        <p:spPr>
          <a:xfrm>
            <a:off x="1938013" y="4259723"/>
            <a:ext cx="295254" cy="206995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2B5FC0-C7AC-40B5-A972-5CEDF7930C4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1555346" y="4691133"/>
            <a:ext cx="453760" cy="5251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4DBFE8-5A0F-49A3-936C-892AFFACC46E}"/>
              </a:ext>
            </a:extLst>
          </p:cNvPr>
          <p:cNvCxnSpPr>
            <a:cxnSpLocks/>
            <a:stCxn id="16" idx="6"/>
            <a:endCxn id="39" idx="2"/>
          </p:cNvCxnSpPr>
          <p:nvPr/>
        </p:nvCxnSpPr>
        <p:spPr>
          <a:xfrm>
            <a:off x="2457428" y="4691133"/>
            <a:ext cx="863790" cy="32319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07C1F7EB-EABB-4995-BC13-0A2D42B4773B}"/>
              </a:ext>
            </a:extLst>
          </p:cNvPr>
          <p:cNvSpPr/>
          <p:nvPr/>
        </p:nvSpPr>
        <p:spPr>
          <a:xfrm>
            <a:off x="7699165" y="4529384"/>
            <a:ext cx="448322" cy="448829"/>
          </a:xfrm>
          <a:prstGeom prst="ellipse">
            <a:avLst/>
          </a:prstGeom>
          <a:solidFill>
            <a:srgbClr val="FF704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564E32A-CB42-4A3E-B9D4-8A6A561F29D4}"/>
              </a:ext>
            </a:extLst>
          </p:cNvPr>
          <p:cNvSpPr/>
          <p:nvPr/>
        </p:nvSpPr>
        <p:spPr>
          <a:xfrm>
            <a:off x="8119596" y="3857309"/>
            <a:ext cx="448322" cy="448829"/>
          </a:xfrm>
          <a:prstGeom prst="ellipse">
            <a:avLst/>
          </a:prstGeom>
          <a:solidFill>
            <a:srgbClr val="FF704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D946957-6CAA-40FF-8150-336C2EB1BBC0}"/>
              </a:ext>
            </a:extLst>
          </p:cNvPr>
          <p:cNvSpPr/>
          <p:nvPr/>
        </p:nvSpPr>
        <p:spPr>
          <a:xfrm>
            <a:off x="8608078" y="4410239"/>
            <a:ext cx="448322" cy="448829"/>
          </a:xfrm>
          <a:prstGeom prst="ellipse">
            <a:avLst/>
          </a:prstGeom>
          <a:solidFill>
            <a:srgbClr val="FF704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288300E-2D9A-4CBC-97DB-931E1861D344}"/>
              </a:ext>
            </a:extLst>
          </p:cNvPr>
          <p:cNvCxnSpPr>
            <a:cxnSpLocks/>
            <a:stCxn id="30" idx="7"/>
            <a:endCxn id="31" idx="3"/>
          </p:cNvCxnSpPr>
          <p:nvPr/>
        </p:nvCxnSpPr>
        <p:spPr>
          <a:xfrm flipV="1">
            <a:off x="8081832" y="4240409"/>
            <a:ext cx="103419" cy="354704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4C57B9B-5599-4D9C-B101-2FD4FA3E90CA}"/>
              </a:ext>
            </a:extLst>
          </p:cNvPr>
          <p:cNvCxnSpPr>
            <a:cxnSpLocks/>
            <a:stCxn id="31" idx="5"/>
            <a:endCxn id="32" idx="1"/>
          </p:cNvCxnSpPr>
          <p:nvPr/>
        </p:nvCxnSpPr>
        <p:spPr>
          <a:xfrm>
            <a:off x="8502263" y="4240409"/>
            <a:ext cx="171470" cy="235559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3B811B1-8F0D-4FDE-86F5-81CCC441AA07}"/>
              </a:ext>
            </a:extLst>
          </p:cNvPr>
          <p:cNvCxnSpPr>
            <a:cxnSpLocks/>
            <a:stCxn id="30" idx="6"/>
            <a:endCxn id="32" idx="2"/>
          </p:cNvCxnSpPr>
          <p:nvPr/>
        </p:nvCxnSpPr>
        <p:spPr>
          <a:xfrm flipV="1">
            <a:off x="8147487" y="4634654"/>
            <a:ext cx="460591" cy="119145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DD0A240-C359-4277-9498-DFB2CEC01688}"/>
              </a:ext>
            </a:extLst>
          </p:cNvPr>
          <p:cNvSpPr/>
          <p:nvPr/>
        </p:nvSpPr>
        <p:spPr>
          <a:xfrm>
            <a:off x="3311171" y="3832120"/>
            <a:ext cx="448322" cy="448829"/>
          </a:xfrm>
          <a:prstGeom prst="ellipse">
            <a:avLst/>
          </a:prstGeom>
          <a:solidFill>
            <a:srgbClr val="1ADD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0DA5BF-F095-43FA-8985-E25383885FDE}"/>
              </a:ext>
            </a:extLst>
          </p:cNvPr>
          <p:cNvSpPr/>
          <p:nvPr/>
        </p:nvSpPr>
        <p:spPr>
          <a:xfrm>
            <a:off x="3321218" y="4789910"/>
            <a:ext cx="448322" cy="448829"/>
          </a:xfrm>
          <a:prstGeom prst="ellipse">
            <a:avLst/>
          </a:prstGeom>
          <a:solidFill>
            <a:srgbClr val="1ADD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A96931C-3D5B-4B3A-80B3-7C186D5BDC04}"/>
              </a:ext>
            </a:extLst>
          </p:cNvPr>
          <p:cNvSpPr/>
          <p:nvPr/>
        </p:nvSpPr>
        <p:spPr>
          <a:xfrm>
            <a:off x="4133907" y="4266280"/>
            <a:ext cx="448322" cy="448829"/>
          </a:xfrm>
          <a:prstGeom prst="ellipse">
            <a:avLst/>
          </a:prstGeom>
          <a:solidFill>
            <a:srgbClr val="1ADD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D97FDB8-04FA-4730-86AC-A4AF81225025}"/>
              </a:ext>
            </a:extLst>
          </p:cNvPr>
          <p:cNvCxnSpPr>
            <a:cxnSpLocks/>
            <a:stCxn id="38" idx="6"/>
            <a:endCxn id="40" idx="1"/>
          </p:cNvCxnSpPr>
          <p:nvPr/>
        </p:nvCxnSpPr>
        <p:spPr>
          <a:xfrm>
            <a:off x="3759493" y="4056535"/>
            <a:ext cx="440069" cy="275474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E5505B-AE49-4CF7-8593-73AFB9D8FFE1}"/>
              </a:ext>
            </a:extLst>
          </p:cNvPr>
          <p:cNvCxnSpPr>
            <a:cxnSpLocks/>
            <a:stCxn id="40" idx="3"/>
            <a:endCxn id="39" idx="7"/>
          </p:cNvCxnSpPr>
          <p:nvPr/>
        </p:nvCxnSpPr>
        <p:spPr>
          <a:xfrm flipH="1">
            <a:off x="3703885" y="4649380"/>
            <a:ext cx="495677" cy="206259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7CEB515-5B05-4A2D-8F55-C225CED62BFE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>
            <a:off x="3376826" y="4215220"/>
            <a:ext cx="10047" cy="640419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242825E-BCA0-4FA1-A972-CA1918B34418}"/>
              </a:ext>
            </a:extLst>
          </p:cNvPr>
          <p:cNvCxnSpPr>
            <a:cxnSpLocks/>
            <a:stCxn id="15" idx="6"/>
            <a:endCxn id="38" idx="2"/>
          </p:cNvCxnSpPr>
          <p:nvPr/>
        </p:nvCxnSpPr>
        <p:spPr>
          <a:xfrm flipV="1">
            <a:off x="2003668" y="4056535"/>
            <a:ext cx="1307503" cy="44503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3DB7565-234F-423A-B6BC-3E37158818CC}"/>
              </a:ext>
            </a:extLst>
          </p:cNvPr>
          <p:cNvCxnSpPr>
            <a:cxnSpLocks/>
            <a:stCxn id="40" idx="6"/>
            <a:endCxn id="12" idx="2"/>
          </p:cNvCxnSpPr>
          <p:nvPr/>
        </p:nvCxnSpPr>
        <p:spPr>
          <a:xfrm>
            <a:off x="4582229" y="4490695"/>
            <a:ext cx="1241987" cy="27236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E0B5F4-CA26-4DF4-9A87-7572F6C51058}"/>
              </a:ext>
            </a:extLst>
          </p:cNvPr>
          <p:cNvCxnSpPr>
            <a:cxnSpLocks/>
            <a:stCxn id="38" idx="7"/>
            <a:endCxn id="11" idx="2"/>
          </p:cNvCxnSpPr>
          <p:nvPr/>
        </p:nvCxnSpPr>
        <p:spPr>
          <a:xfrm>
            <a:off x="3693838" y="3897849"/>
            <a:ext cx="1938170" cy="9393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5DE968E-3089-4F4E-9C1A-2EED449ADB0C}"/>
              </a:ext>
            </a:extLst>
          </p:cNvPr>
          <p:cNvCxnSpPr>
            <a:cxnSpLocks/>
            <a:stCxn id="12" idx="5"/>
            <a:endCxn id="30" idx="2"/>
          </p:cNvCxnSpPr>
          <p:nvPr/>
        </p:nvCxnSpPr>
        <p:spPr>
          <a:xfrm flipV="1">
            <a:off x="6206883" y="4753799"/>
            <a:ext cx="1492282" cy="16794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069D513-80A7-4025-9413-B271AEFD2E58}"/>
              </a:ext>
            </a:extLst>
          </p:cNvPr>
          <p:cNvCxnSpPr>
            <a:cxnSpLocks/>
            <a:stCxn id="13" idx="6"/>
            <a:endCxn id="31" idx="2"/>
          </p:cNvCxnSpPr>
          <p:nvPr/>
        </p:nvCxnSpPr>
        <p:spPr>
          <a:xfrm flipV="1">
            <a:off x="6856330" y="4081724"/>
            <a:ext cx="1263266" cy="24372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CCA8735-56F0-4FE0-9E32-A7E3CB88F472}"/>
              </a:ext>
            </a:extLst>
          </p:cNvPr>
          <p:cNvCxnSpPr>
            <a:cxnSpLocks/>
            <a:stCxn id="32" idx="6"/>
            <a:endCxn id="8" idx="2"/>
          </p:cNvCxnSpPr>
          <p:nvPr/>
        </p:nvCxnSpPr>
        <p:spPr>
          <a:xfrm flipV="1">
            <a:off x="9056400" y="4497728"/>
            <a:ext cx="1062452" cy="13692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CF6EB48-FFB6-4042-A994-4BA64A3B881D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8567918" y="4081724"/>
            <a:ext cx="211133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BF23B0C3-5CCC-4F9C-BC94-CCF9622F4C48}"/>
              </a:ext>
            </a:extLst>
          </p:cNvPr>
          <p:cNvSpPr txBox="1"/>
          <p:nvPr/>
        </p:nvSpPr>
        <p:spPr>
          <a:xfrm>
            <a:off x="6519228" y="2826185"/>
            <a:ext cx="476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</a:t>
            </a:r>
            <a:r>
              <a:rPr lang="it-IT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using</a:t>
            </a:r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only</a:t>
            </a:r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3 items for visual </a:t>
            </a:r>
            <a:r>
              <a:rPr lang="it-IT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representation</a:t>
            </a:r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A4179E4-EC5D-4A70-B234-50DDFB217D43}"/>
              </a:ext>
            </a:extLst>
          </p:cNvPr>
          <p:cNvSpPr/>
          <p:nvPr/>
        </p:nvSpPr>
        <p:spPr>
          <a:xfrm>
            <a:off x="849563" y="3655950"/>
            <a:ext cx="1841176" cy="1765392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A656DEE-6160-4872-A08A-5D7A1D4E9822}"/>
              </a:ext>
            </a:extLst>
          </p:cNvPr>
          <p:cNvSpPr/>
          <p:nvPr/>
        </p:nvSpPr>
        <p:spPr>
          <a:xfrm>
            <a:off x="386469" y="3126866"/>
            <a:ext cx="6995684" cy="2714543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17FD849-1E68-47FD-AF61-506C09ECB0C4}"/>
              </a:ext>
            </a:extLst>
          </p:cNvPr>
          <p:cNvSpPr/>
          <p:nvPr/>
        </p:nvSpPr>
        <p:spPr>
          <a:xfrm>
            <a:off x="538869" y="3429000"/>
            <a:ext cx="4479009" cy="214617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2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8144-C9BB-4C3E-AFDE-1AF40DF0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Levels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C16A0-66B0-43A0-B05D-CC2AF3FC2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295"/>
            <a:ext cx="10515600" cy="4351338"/>
          </a:xfrm>
        </p:spPr>
        <p:txBody>
          <a:bodyPr/>
          <a:lstStyle/>
          <a:p>
            <a:r>
              <a:rPr lang="it-IT" dirty="0" err="1">
                <a:solidFill>
                  <a:srgbClr val="EB0023"/>
                </a:solidFill>
              </a:rPr>
              <a:t>Strongly</a:t>
            </a:r>
            <a:r>
              <a:rPr lang="it-IT" dirty="0">
                <a:solidFill>
                  <a:srgbClr val="EB0023"/>
                </a:solidFill>
              </a:rPr>
              <a:t> </a:t>
            </a:r>
            <a:r>
              <a:rPr lang="it-IT" dirty="0" err="1">
                <a:solidFill>
                  <a:srgbClr val="EB0023"/>
                </a:solidFill>
              </a:rPr>
              <a:t>Disagree</a:t>
            </a:r>
            <a:r>
              <a:rPr lang="it-IT" dirty="0"/>
              <a:t>, </a:t>
            </a:r>
            <a:r>
              <a:rPr lang="it-IT" dirty="0" err="1">
                <a:solidFill>
                  <a:srgbClr val="FF7045"/>
                </a:solidFill>
              </a:rPr>
              <a:t>Weakly</a:t>
            </a:r>
            <a:r>
              <a:rPr lang="it-IT" dirty="0">
                <a:solidFill>
                  <a:srgbClr val="FF7045"/>
                </a:solidFill>
              </a:rPr>
              <a:t> </a:t>
            </a:r>
            <a:r>
              <a:rPr lang="it-IT" dirty="0" err="1">
                <a:solidFill>
                  <a:srgbClr val="FF7045"/>
                </a:solidFill>
              </a:rPr>
              <a:t>Disagree</a:t>
            </a:r>
            <a:r>
              <a:rPr lang="it-IT" dirty="0"/>
              <a:t>, </a:t>
            </a:r>
            <a:r>
              <a:rPr lang="it-IT" dirty="0" err="1">
                <a:solidFill>
                  <a:srgbClr val="8B8B8B"/>
                </a:solidFill>
              </a:rPr>
              <a:t>Neutral</a:t>
            </a:r>
            <a:r>
              <a:rPr lang="it-IT" dirty="0"/>
              <a:t>,</a:t>
            </a:r>
            <a:br>
              <a:rPr lang="it-IT" dirty="0"/>
            </a:br>
            <a:r>
              <a:rPr lang="it-IT" dirty="0" err="1">
                <a:solidFill>
                  <a:srgbClr val="1ADDFF"/>
                </a:solidFill>
              </a:rPr>
              <a:t>Weakly</a:t>
            </a:r>
            <a:r>
              <a:rPr lang="it-IT" dirty="0">
                <a:solidFill>
                  <a:srgbClr val="1ADDFF"/>
                </a:solidFill>
              </a:rPr>
              <a:t> </a:t>
            </a:r>
            <a:r>
              <a:rPr lang="it-IT" dirty="0" err="1">
                <a:solidFill>
                  <a:srgbClr val="1ADDFF"/>
                </a:solidFill>
              </a:rPr>
              <a:t>Agree</a:t>
            </a:r>
            <a:r>
              <a:rPr lang="it-IT" dirty="0"/>
              <a:t>, </a:t>
            </a:r>
            <a:r>
              <a:rPr lang="it-IT" dirty="0" err="1">
                <a:solidFill>
                  <a:srgbClr val="006CEB"/>
                </a:solidFill>
              </a:rPr>
              <a:t>Strongly</a:t>
            </a:r>
            <a:r>
              <a:rPr lang="it-IT" dirty="0">
                <a:solidFill>
                  <a:srgbClr val="006CEB"/>
                </a:solidFill>
              </a:rPr>
              <a:t> </a:t>
            </a:r>
            <a:r>
              <a:rPr lang="it-IT" dirty="0" err="1">
                <a:solidFill>
                  <a:srgbClr val="006CEB"/>
                </a:solidFill>
              </a:rPr>
              <a:t>Agree</a:t>
            </a:r>
            <a:endParaRPr lang="it-IT" dirty="0">
              <a:solidFill>
                <a:srgbClr val="006CE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8BD90-88C1-45A2-A536-596E3949B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366177" y="2635144"/>
            <a:ext cx="9459645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8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E943EB-9848-4E30-A8B2-C1E2258F6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15" y="3174785"/>
            <a:ext cx="7138631" cy="257364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43CF07-33AF-489E-8198-E81405F9AE17}"/>
              </a:ext>
            </a:extLst>
          </p:cNvPr>
          <p:cNvSpPr/>
          <p:nvPr/>
        </p:nvSpPr>
        <p:spPr>
          <a:xfrm>
            <a:off x="714191" y="3343367"/>
            <a:ext cx="3156474" cy="23241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DD0DC6-953A-4A49-BE03-F2E8EAF3B677}"/>
              </a:ext>
            </a:extLst>
          </p:cNvPr>
          <p:cNvSpPr/>
          <p:nvPr/>
        </p:nvSpPr>
        <p:spPr>
          <a:xfrm>
            <a:off x="4545367" y="3343367"/>
            <a:ext cx="2979677" cy="235981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FF82381E-7BBD-4914-A61F-4EEE372558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88"/>
          <a:stretch/>
        </p:blipFill>
        <p:spPr>
          <a:xfrm>
            <a:off x="5833140" y="747877"/>
            <a:ext cx="5559477" cy="17645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4F2E02-2218-4BD4-84A6-2B054971C368}"/>
              </a:ext>
            </a:extLst>
          </p:cNvPr>
          <p:cNvSpPr txBox="1"/>
          <p:nvPr/>
        </p:nvSpPr>
        <p:spPr>
          <a:xfrm>
            <a:off x="5712159" y="449098"/>
            <a:ext cx="1988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Linear spectrum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768D5F-5D28-439F-BEF0-614D3F66A33C}"/>
              </a:ext>
            </a:extLst>
          </p:cNvPr>
          <p:cNvSpPr txBox="1"/>
          <p:nvPr/>
        </p:nvSpPr>
        <p:spPr>
          <a:xfrm>
            <a:off x="471069" y="2840910"/>
            <a:ext cx="3399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Network / Item response theory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34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8144-C9BB-4C3E-AFDE-1AF40DF0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Levels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C16A0-66B0-43A0-B05D-CC2AF3FC2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295"/>
            <a:ext cx="10515600" cy="4351338"/>
          </a:xfrm>
        </p:spPr>
        <p:txBody>
          <a:bodyPr/>
          <a:lstStyle/>
          <a:p>
            <a:r>
              <a:rPr lang="it-IT" dirty="0" err="1">
                <a:solidFill>
                  <a:srgbClr val="EB0023"/>
                </a:solidFill>
              </a:rPr>
              <a:t>Strongly</a:t>
            </a:r>
            <a:r>
              <a:rPr lang="it-IT" dirty="0">
                <a:solidFill>
                  <a:srgbClr val="EB0023"/>
                </a:solidFill>
              </a:rPr>
              <a:t> </a:t>
            </a:r>
            <a:r>
              <a:rPr lang="it-IT" dirty="0" err="1">
                <a:solidFill>
                  <a:srgbClr val="EB0023"/>
                </a:solidFill>
              </a:rPr>
              <a:t>Disagree</a:t>
            </a:r>
            <a:r>
              <a:rPr lang="it-IT" dirty="0"/>
              <a:t>, </a:t>
            </a:r>
            <a:r>
              <a:rPr lang="it-IT" dirty="0" err="1">
                <a:solidFill>
                  <a:srgbClr val="FF7045"/>
                </a:solidFill>
              </a:rPr>
              <a:t>Weakly</a:t>
            </a:r>
            <a:r>
              <a:rPr lang="it-IT" dirty="0">
                <a:solidFill>
                  <a:srgbClr val="FF7045"/>
                </a:solidFill>
              </a:rPr>
              <a:t> </a:t>
            </a:r>
            <a:r>
              <a:rPr lang="it-IT" dirty="0" err="1">
                <a:solidFill>
                  <a:srgbClr val="FF7045"/>
                </a:solidFill>
              </a:rPr>
              <a:t>Disagree</a:t>
            </a:r>
            <a:r>
              <a:rPr lang="it-IT" dirty="0"/>
              <a:t>, </a:t>
            </a:r>
            <a:r>
              <a:rPr lang="it-IT" dirty="0" err="1">
                <a:solidFill>
                  <a:srgbClr val="8B8B8B"/>
                </a:solidFill>
              </a:rPr>
              <a:t>Neutral</a:t>
            </a:r>
            <a:r>
              <a:rPr lang="it-IT" dirty="0"/>
              <a:t>,</a:t>
            </a:r>
            <a:br>
              <a:rPr lang="it-IT" dirty="0"/>
            </a:br>
            <a:r>
              <a:rPr lang="it-IT" dirty="0" err="1">
                <a:solidFill>
                  <a:srgbClr val="1ADDFF"/>
                </a:solidFill>
              </a:rPr>
              <a:t>Weakly</a:t>
            </a:r>
            <a:r>
              <a:rPr lang="it-IT" dirty="0">
                <a:solidFill>
                  <a:srgbClr val="1ADDFF"/>
                </a:solidFill>
              </a:rPr>
              <a:t> </a:t>
            </a:r>
            <a:r>
              <a:rPr lang="it-IT" dirty="0" err="1">
                <a:solidFill>
                  <a:srgbClr val="1ADDFF"/>
                </a:solidFill>
              </a:rPr>
              <a:t>Agree</a:t>
            </a:r>
            <a:r>
              <a:rPr lang="it-IT" dirty="0"/>
              <a:t>, </a:t>
            </a:r>
            <a:r>
              <a:rPr lang="it-IT" dirty="0" err="1">
                <a:solidFill>
                  <a:srgbClr val="006CEB"/>
                </a:solidFill>
              </a:rPr>
              <a:t>Strongly</a:t>
            </a:r>
            <a:r>
              <a:rPr lang="it-IT" dirty="0">
                <a:solidFill>
                  <a:srgbClr val="006CEB"/>
                </a:solidFill>
              </a:rPr>
              <a:t> </a:t>
            </a:r>
            <a:r>
              <a:rPr lang="it-IT" dirty="0" err="1">
                <a:solidFill>
                  <a:srgbClr val="006CEB"/>
                </a:solidFill>
              </a:rPr>
              <a:t>Agree</a:t>
            </a:r>
            <a:endParaRPr lang="it-IT" dirty="0">
              <a:solidFill>
                <a:srgbClr val="006CE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8BD90-88C1-45A2-A536-596E3949B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366177" y="2635144"/>
            <a:ext cx="9459645" cy="341042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388F5D-5445-4821-8AC0-10F77173A027}"/>
              </a:ext>
            </a:extLst>
          </p:cNvPr>
          <p:cNvSpPr/>
          <p:nvPr/>
        </p:nvSpPr>
        <p:spPr>
          <a:xfrm rot="10800000">
            <a:off x="6408332" y="2827469"/>
            <a:ext cx="4016562" cy="3025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5CDC69-B551-4C5D-BE6A-43BA235E8549}"/>
              </a:ext>
            </a:extLst>
          </p:cNvPr>
          <p:cNvSpPr/>
          <p:nvPr/>
        </p:nvSpPr>
        <p:spPr>
          <a:xfrm rot="10800000">
            <a:off x="1642368" y="2884858"/>
            <a:ext cx="3673227" cy="3025775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631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8144-C9BB-4C3E-AFDE-1AF40DF0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Is</a:t>
            </a:r>
            <a:r>
              <a:rPr lang="it-IT" dirty="0"/>
              <a:t> this an </a:t>
            </a:r>
            <a:r>
              <a:rPr lang="it-IT" dirty="0" err="1"/>
              <a:t>artifact</a:t>
            </a:r>
            <a:r>
              <a:rPr lang="it-IT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C16A0-66B0-43A0-B05D-CC2AF3FC2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6546"/>
            <a:ext cx="10515600" cy="4351338"/>
          </a:xfrm>
        </p:spPr>
        <p:txBody>
          <a:bodyPr/>
          <a:lstStyle/>
          <a:p>
            <a:r>
              <a:rPr lang="it-IT" dirty="0" err="1"/>
              <a:t>If</a:t>
            </a:r>
            <a:r>
              <a:rPr lang="it-IT" dirty="0"/>
              <a:t> you </a:t>
            </a:r>
            <a:r>
              <a:rPr lang="it-IT" dirty="0" err="1">
                <a:solidFill>
                  <a:srgbClr val="1ADDFF"/>
                </a:solidFill>
              </a:rPr>
              <a:t>Weakly</a:t>
            </a:r>
            <a:r>
              <a:rPr lang="it-IT" dirty="0">
                <a:solidFill>
                  <a:srgbClr val="1ADDFF"/>
                </a:solidFill>
              </a:rPr>
              <a:t> </a:t>
            </a:r>
            <a:r>
              <a:rPr lang="it-IT" dirty="0" err="1">
                <a:solidFill>
                  <a:srgbClr val="1ADDFF"/>
                </a:solidFill>
              </a:rPr>
              <a:t>Agree</a:t>
            </a:r>
            <a:r>
              <a:rPr lang="it-IT" dirty="0">
                <a:solidFill>
                  <a:srgbClr val="1ADDFF"/>
                </a:solidFill>
              </a:rPr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abortion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legal</a:t>
            </a:r>
            <a:r>
              <a:rPr lang="it-IT" dirty="0"/>
              <a:t>, you are on the </a:t>
            </a:r>
            <a:r>
              <a:rPr lang="it-IT" dirty="0" err="1">
                <a:solidFill>
                  <a:srgbClr val="FF0A00"/>
                </a:solidFill>
              </a:rPr>
              <a:t>Republican</a:t>
            </a:r>
            <a:r>
              <a:rPr lang="it-IT" dirty="0">
                <a:solidFill>
                  <a:srgbClr val="FF0A00"/>
                </a:solidFill>
              </a:rPr>
              <a:t> Side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CBB0E79-1EAC-44C1-809A-6F59063F1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27403" y="3329126"/>
            <a:ext cx="6936629" cy="245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10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8144-C9BB-4C3E-AFDE-1AF40DF0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Self ID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8D4716-9F35-4EFE-AAD1-C2956D8BC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48994" y="2735641"/>
            <a:ext cx="8621328" cy="32198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9FCC21-13F9-4587-96CC-A581D84462C0}"/>
              </a:ext>
            </a:extLst>
          </p:cNvPr>
          <p:cNvSpPr txBox="1"/>
          <p:nvPr/>
        </p:nvSpPr>
        <p:spPr>
          <a:xfrm>
            <a:off x="9270322" y="2828835"/>
            <a:ext cx="282007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kern="120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Correlation</a:t>
            </a:r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with self-</a:t>
            </a:r>
            <a:r>
              <a:rPr lang="it-IT" b="0" kern="120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identification</a:t>
            </a:r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</a:t>
            </a:r>
            <a:r>
              <a:rPr lang="it-IT" b="0" kern="120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as</a:t>
            </a:r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Democrat</a:t>
            </a:r>
          </a:p>
          <a:p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[</a:t>
            </a:r>
            <a:r>
              <a:rPr lang="it-IT" b="0" kern="120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Discretized</a:t>
            </a:r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]</a:t>
            </a:r>
          </a:p>
          <a:p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blue = positive;</a:t>
            </a:r>
          </a:p>
          <a:p>
            <a:r>
              <a:rPr lang="it-IT" dirty="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+mj-cs"/>
              </a:rPr>
              <a:t>red = negative</a:t>
            </a:r>
          </a:p>
          <a:p>
            <a:endParaRPr lang="it-IT" sz="1200" dirty="0">
              <a:solidFill>
                <a:schemeClr val="bg2"/>
              </a:solidFill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4BF64D1-6E31-4E1E-B5C9-300C26C8B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525710" y="307681"/>
            <a:ext cx="5979750" cy="21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98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8144-C9BB-4C3E-AFDE-1AF40DF0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Self ID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8D4716-9F35-4EFE-AAD1-C2956D8BC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48994" y="2735641"/>
            <a:ext cx="8621328" cy="32198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9FCC21-13F9-4587-96CC-A581D84462C0}"/>
              </a:ext>
            </a:extLst>
          </p:cNvPr>
          <p:cNvSpPr txBox="1"/>
          <p:nvPr/>
        </p:nvSpPr>
        <p:spPr>
          <a:xfrm>
            <a:off x="9270322" y="2828835"/>
            <a:ext cx="282007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kern="120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Correlation</a:t>
            </a:r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with self-</a:t>
            </a:r>
            <a:r>
              <a:rPr lang="it-IT" b="0" kern="120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identification</a:t>
            </a:r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</a:t>
            </a:r>
            <a:r>
              <a:rPr lang="it-IT" b="0" kern="120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as</a:t>
            </a:r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Democrat</a:t>
            </a:r>
          </a:p>
          <a:p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[</a:t>
            </a:r>
            <a:r>
              <a:rPr lang="it-IT" b="0" kern="120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Discretized</a:t>
            </a:r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]</a:t>
            </a:r>
          </a:p>
          <a:p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blue = positive;</a:t>
            </a:r>
          </a:p>
          <a:p>
            <a:r>
              <a:rPr lang="it-IT" dirty="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+mj-cs"/>
              </a:rPr>
              <a:t>red = negative</a:t>
            </a:r>
          </a:p>
          <a:p>
            <a:endParaRPr lang="it-IT" sz="1200" dirty="0">
              <a:solidFill>
                <a:schemeClr val="bg2"/>
              </a:solidFill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4BF64D1-6E31-4E1E-B5C9-300C26C8B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525710" y="307681"/>
            <a:ext cx="5979750" cy="211288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D6B53A-26F1-435F-AFDB-6E0D7136B0F1}"/>
              </a:ext>
            </a:extLst>
          </p:cNvPr>
          <p:cNvSpPr/>
          <p:nvPr/>
        </p:nvSpPr>
        <p:spPr>
          <a:xfrm>
            <a:off x="5310378" y="2884856"/>
            <a:ext cx="3876817" cy="3025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7E243C6-6121-4104-B14A-469BEF31A393}"/>
              </a:ext>
            </a:extLst>
          </p:cNvPr>
          <p:cNvSpPr/>
          <p:nvPr/>
        </p:nvSpPr>
        <p:spPr>
          <a:xfrm>
            <a:off x="838200" y="2884857"/>
            <a:ext cx="3603740" cy="3025775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169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49A8-E894-443E-8D34-F8AEC4E3C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93EC1-73B4-4398-8A9C-A060272CF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42515"/>
          </a:xfrm>
        </p:spPr>
        <p:txBody>
          <a:bodyPr>
            <a:normAutofit/>
          </a:bodyPr>
          <a:lstStyle/>
          <a:p>
            <a:r>
              <a:rPr lang="it-IT" dirty="0" err="1"/>
              <a:t>Democrats</a:t>
            </a:r>
            <a:r>
              <a:rPr lang="it-IT" dirty="0"/>
              <a:t> </a:t>
            </a:r>
            <a:r>
              <a:rPr lang="it-IT" dirty="0" err="1"/>
              <a:t>seem</a:t>
            </a:r>
            <a:r>
              <a:rPr lang="it-IT" dirty="0"/>
              <a:t> to </a:t>
            </a:r>
            <a:r>
              <a:rPr lang="it-IT" dirty="0" err="1"/>
              <a:t>have</a:t>
            </a:r>
            <a:r>
              <a:rPr lang="it-IT" dirty="0"/>
              <a:t> a clear positioning on some </a:t>
            </a:r>
            <a:r>
              <a:rPr lang="it-IT" dirty="0" err="1"/>
              <a:t>subjects</a:t>
            </a:r>
            <a:endParaRPr lang="it-IT" dirty="0"/>
          </a:p>
          <a:p>
            <a:pPr lvl="1"/>
            <a:r>
              <a:rPr lang="it-IT" dirty="0"/>
              <a:t>E.g. </a:t>
            </a:r>
            <a:r>
              <a:rPr lang="it-IT" dirty="0" err="1"/>
              <a:t>Abortion</a:t>
            </a:r>
            <a:r>
              <a:rPr lang="it-IT" dirty="0"/>
              <a:t> -&gt;</a:t>
            </a:r>
            <a:r>
              <a:rPr lang="it-IT" dirty="0" err="1"/>
              <a:t>Strongly</a:t>
            </a:r>
            <a:r>
              <a:rPr lang="it-IT" dirty="0"/>
              <a:t> </a:t>
            </a:r>
            <a:r>
              <a:rPr lang="it-IT" dirty="0" err="1"/>
              <a:t>Agree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860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49A8-E894-443E-8D34-F8AEC4E3C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93EC1-73B4-4398-8A9C-A060272CF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42515"/>
          </a:xfrm>
        </p:spPr>
        <p:txBody>
          <a:bodyPr>
            <a:normAutofit/>
          </a:bodyPr>
          <a:lstStyle/>
          <a:p>
            <a:r>
              <a:rPr lang="it-IT" dirty="0"/>
              <a:t>2 groups: </a:t>
            </a:r>
            <a:r>
              <a:rPr lang="it-IT" dirty="0" err="1"/>
              <a:t>flat-earthers</a:t>
            </a:r>
            <a:r>
              <a:rPr lang="it-IT" dirty="0"/>
              <a:t> and non-</a:t>
            </a:r>
          </a:p>
          <a:p>
            <a:r>
              <a:rPr lang="it-IT" dirty="0"/>
              <a:t>1 item:</a:t>
            </a:r>
          </a:p>
          <a:p>
            <a:pPr lvl="1"/>
            <a:r>
              <a:rPr lang="it-IT" dirty="0"/>
              <a:t>«Earth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flat</a:t>
            </a:r>
            <a:r>
              <a:rPr lang="it-IT" dirty="0"/>
              <a:t>:»</a:t>
            </a:r>
          </a:p>
          <a:p>
            <a:pPr lvl="1"/>
            <a:endParaRPr lang="it-IT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CF038E-E7BE-47F0-80E5-06BBD65DF62C}"/>
              </a:ext>
            </a:extLst>
          </p:cNvPr>
          <p:cNvSpPr/>
          <p:nvPr/>
        </p:nvSpPr>
        <p:spPr>
          <a:xfrm>
            <a:off x="10660758" y="4337652"/>
            <a:ext cx="448322" cy="448829"/>
          </a:xfrm>
          <a:prstGeom prst="ellipse">
            <a:avLst/>
          </a:prstGeom>
          <a:solidFill>
            <a:srgbClr val="FF0A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F317FA-310E-4325-9DD1-2BF477ED9378}"/>
              </a:ext>
            </a:extLst>
          </p:cNvPr>
          <p:cNvSpPr/>
          <p:nvPr/>
        </p:nvSpPr>
        <p:spPr>
          <a:xfrm>
            <a:off x="9412106" y="4372385"/>
            <a:ext cx="448322" cy="44882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2E4A4D-F17C-4FDC-9731-6BA1169AB2B5}"/>
              </a:ext>
            </a:extLst>
          </p:cNvPr>
          <p:cNvSpPr/>
          <p:nvPr/>
        </p:nvSpPr>
        <p:spPr>
          <a:xfrm>
            <a:off x="1501340" y="4432860"/>
            <a:ext cx="448322" cy="448829"/>
          </a:xfrm>
          <a:prstGeom prst="ellipse">
            <a:avLst/>
          </a:prstGeom>
          <a:solidFill>
            <a:srgbClr val="281DE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5E94A7-8957-4C10-9ECF-EA6C5A6ECDF5}"/>
              </a:ext>
            </a:extLst>
          </p:cNvPr>
          <p:cNvSpPr/>
          <p:nvPr/>
        </p:nvSpPr>
        <p:spPr>
          <a:xfrm>
            <a:off x="10036432" y="4356966"/>
            <a:ext cx="448322" cy="448829"/>
          </a:xfrm>
          <a:prstGeom prst="ellipse">
            <a:avLst/>
          </a:prstGeom>
          <a:solidFill>
            <a:srgbClr val="FF704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553746-0520-4904-9236-FAD1776DCD8C}"/>
              </a:ext>
            </a:extLst>
          </p:cNvPr>
          <p:cNvSpPr/>
          <p:nvPr/>
        </p:nvSpPr>
        <p:spPr>
          <a:xfrm>
            <a:off x="8763166" y="4383095"/>
            <a:ext cx="448322" cy="448829"/>
          </a:xfrm>
          <a:prstGeom prst="ellipse">
            <a:avLst/>
          </a:prstGeom>
          <a:solidFill>
            <a:srgbClr val="1ADD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A8E7C-B2D8-4645-9268-F4A561C863FC}"/>
              </a:ext>
            </a:extLst>
          </p:cNvPr>
          <p:cNvSpPr txBox="1"/>
          <p:nvPr/>
        </p:nvSpPr>
        <p:spPr>
          <a:xfrm>
            <a:off x="911730" y="3862526"/>
            <a:ext cx="1858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Non </a:t>
            </a:r>
            <a:r>
              <a:rPr lang="it-IT" b="0" kern="120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flat-earthers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83C20-1DD3-437D-9846-794568C800A7}"/>
              </a:ext>
            </a:extLst>
          </p:cNvPr>
          <p:cNvSpPr txBox="1"/>
          <p:nvPr/>
        </p:nvSpPr>
        <p:spPr>
          <a:xfrm>
            <a:off x="9026558" y="3794316"/>
            <a:ext cx="1858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kern="120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Flat</a:t>
            </a:r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</a:t>
            </a:r>
            <a:r>
              <a:rPr lang="it-IT" b="0" kern="120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earthers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E6D040-8A11-47D5-8722-CFA3D5209556}"/>
              </a:ext>
            </a:extLst>
          </p:cNvPr>
          <p:cNvSpPr/>
          <p:nvPr/>
        </p:nvSpPr>
        <p:spPr>
          <a:xfrm>
            <a:off x="1130425" y="4266628"/>
            <a:ext cx="1203664" cy="798271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9321C3-2078-4EB9-821D-AABF8442BDEF}"/>
              </a:ext>
            </a:extLst>
          </p:cNvPr>
          <p:cNvSpPr/>
          <p:nvPr/>
        </p:nvSpPr>
        <p:spPr>
          <a:xfrm>
            <a:off x="8583966" y="4231116"/>
            <a:ext cx="2769834" cy="76700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01219B-2993-49AD-93C0-39FCD929D623}"/>
              </a:ext>
            </a:extLst>
          </p:cNvPr>
          <p:cNvSpPr txBox="1"/>
          <p:nvPr/>
        </p:nvSpPr>
        <p:spPr>
          <a:xfrm>
            <a:off x="796320" y="5331526"/>
            <a:ext cx="1858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kern="1200" dirty="0">
                <a:solidFill>
                  <a:srgbClr val="006CEB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SA</a:t>
            </a:r>
            <a:endParaRPr lang="it-IT" sz="1200" dirty="0">
              <a:solidFill>
                <a:srgbClr val="006CEB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CD1E94-52CD-45A3-BB29-5DD5D381AA98}"/>
              </a:ext>
            </a:extLst>
          </p:cNvPr>
          <p:cNvSpPr txBox="1"/>
          <p:nvPr/>
        </p:nvSpPr>
        <p:spPr>
          <a:xfrm>
            <a:off x="8763166" y="5142282"/>
            <a:ext cx="295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ADDFF"/>
                </a:solidFill>
                <a:latin typeface="Calibri Light" panose="020F0302020204030204" pitchFamily="34" charset="0"/>
                <a:ea typeface="+mj-ea"/>
                <a:cs typeface="+mj-cs"/>
              </a:rPr>
              <a:t>W</a:t>
            </a:r>
            <a:r>
              <a:rPr lang="it-IT" b="0" kern="1200" dirty="0">
                <a:solidFill>
                  <a:srgbClr val="1ADDFF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A</a:t>
            </a:r>
            <a:r>
              <a:rPr lang="it-IT" b="0" kern="1200" dirty="0">
                <a:solidFill>
                  <a:srgbClr val="006CEB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      </a:t>
            </a:r>
            <a:r>
              <a:rPr lang="it-IT" b="0" kern="1200" dirty="0">
                <a:solidFill>
                  <a:srgbClr val="8B8B8B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N</a:t>
            </a:r>
            <a:r>
              <a:rPr lang="it-IT" b="0" kern="1200" dirty="0">
                <a:solidFill>
                  <a:srgbClr val="006CEB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       </a:t>
            </a:r>
            <a:r>
              <a:rPr lang="it-IT" b="0" kern="1200" dirty="0">
                <a:solidFill>
                  <a:srgbClr val="FF7045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WD    </a:t>
            </a:r>
            <a:r>
              <a:rPr lang="it-IT" b="0" kern="1200" dirty="0">
                <a:solidFill>
                  <a:srgbClr val="006CEB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 </a:t>
            </a:r>
            <a:r>
              <a:rPr lang="it-IT" b="0" kern="1200" dirty="0">
                <a:solidFill>
                  <a:srgbClr val="FF0A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SD</a:t>
            </a:r>
            <a:endParaRPr lang="it-IT" sz="1200" dirty="0">
              <a:solidFill>
                <a:srgbClr val="FF0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35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8144-C9BB-4C3E-AFDE-1AF40DF0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Self ID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8D4716-9F35-4EFE-AAD1-C2956D8BC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48994" y="2735641"/>
            <a:ext cx="8621328" cy="32198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9FCC21-13F9-4587-96CC-A581D84462C0}"/>
              </a:ext>
            </a:extLst>
          </p:cNvPr>
          <p:cNvSpPr txBox="1"/>
          <p:nvPr/>
        </p:nvSpPr>
        <p:spPr>
          <a:xfrm>
            <a:off x="9270322" y="2828835"/>
            <a:ext cx="282007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kern="120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Correlation</a:t>
            </a:r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with self-</a:t>
            </a:r>
            <a:r>
              <a:rPr lang="it-IT" b="0" kern="120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identification</a:t>
            </a:r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</a:t>
            </a:r>
            <a:r>
              <a:rPr lang="it-IT" b="0" kern="120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as</a:t>
            </a:r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Democrat</a:t>
            </a:r>
          </a:p>
          <a:p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[</a:t>
            </a:r>
            <a:r>
              <a:rPr lang="it-IT" b="0" kern="120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Discretized</a:t>
            </a:r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]</a:t>
            </a:r>
          </a:p>
          <a:p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blue = positive;</a:t>
            </a:r>
          </a:p>
          <a:p>
            <a:r>
              <a:rPr lang="it-IT" dirty="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+mj-cs"/>
              </a:rPr>
              <a:t>red = negative</a:t>
            </a:r>
          </a:p>
          <a:p>
            <a:endParaRPr lang="it-IT" sz="1200" dirty="0">
              <a:solidFill>
                <a:schemeClr val="bg2"/>
              </a:solidFill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4BF64D1-6E31-4E1E-B5C9-300C26C8B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525710" y="307681"/>
            <a:ext cx="5979750" cy="211288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D6B53A-26F1-435F-AFDB-6E0D7136B0F1}"/>
              </a:ext>
            </a:extLst>
          </p:cNvPr>
          <p:cNvSpPr/>
          <p:nvPr/>
        </p:nvSpPr>
        <p:spPr>
          <a:xfrm>
            <a:off x="5310378" y="2884856"/>
            <a:ext cx="3876817" cy="3025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7E243C6-6121-4104-B14A-469BEF31A393}"/>
              </a:ext>
            </a:extLst>
          </p:cNvPr>
          <p:cNvSpPr/>
          <p:nvPr/>
        </p:nvSpPr>
        <p:spPr>
          <a:xfrm>
            <a:off x="838200" y="2884857"/>
            <a:ext cx="3603740" cy="3025775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420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B732-02CD-4A6F-B0DB-00C6D574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5221E-55B7-413E-B4B3-C2C8C81DE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On the </a:t>
            </a:r>
            <a:r>
              <a:rPr lang="it-IT" dirty="0" err="1"/>
              <a:t>same</a:t>
            </a:r>
            <a:r>
              <a:rPr lang="it-IT" dirty="0"/>
              <a:t> dataset</a:t>
            </a:r>
          </a:p>
          <a:p>
            <a:pPr lvl="1"/>
            <a:r>
              <a:rPr lang="it-IT" dirty="0"/>
              <a:t>People like more </a:t>
            </a:r>
            <a:r>
              <a:rPr lang="it-IT" dirty="0" err="1"/>
              <a:t>close</a:t>
            </a:r>
            <a:r>
              <a:rPr lang="it-IT" dirty="0"/>
              <a:t> </a:t>
            </a:r>
            <a:r>
              <a:rPr lang="it-IT" dirty="0" err="1"/>
              <a:t>attitudes</a:t>
            </a:r>
            <a:endParaRPr lang="it-IT" dirty="0"/>
          </a:p>
          <a:p>
            <a:pPr lvl="1"/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many</a:t>
            </a:r>
            <a:r>
              <a:rPr lang="it-IT" dirty="0"/>
              <a:t> ways to be </a:t>
            </a:r>
            <a:r>
              <a:rPr lang="it-IT" dirty="0" err="1"/>
              <a:t>republican</a:t>
            </a:r>
            <a:endParaRPr lang="it-IT" dirty="0"/>
          </a:p>
          <a:p>
            <a:pPr lvl="1"/>
            <a:endParaRPr lang="it-IT" dirty="0"/>
          </a:p>
          <a:p>
            <a:r>
              <a:rPr lang="it-IT" dirty="0"/>
              <a:t>On </a:t>
            </a:r>
            <a:r>
              <a:rPr lang="it-IT" dirty="0" err="1"/>
              <a:t>other</a:t>
            </a:r>
            <a:r>
              <a:rPr lang="it-IT" dirty="0"/>
              <a:t> datasets</a:t>
            </a:r>
          </a:p>
          <a:p>
            <a:pPr lvl="1"/>
            <a:r>
              <a:rPr lang="it-IT" dirty="0" err="1"/>
              <a:t>Asymmetry</a:t>
            </a:r>
            <a:r>
              <a:rPr lang="it-IT" dirty="0"/>
              <a:t> in the opinion </a:t>
            </a:r>
            <a:r>
              <a:rPr lang="it-IT" dirty="0" err="1"/>
              <a:t>space</a:t>
            </a:r>
            <a:endParaRPr lang="it-IT" dirty="0"/>
          </a:p>
          <a:p>
            <a:pPr lvl="2"/>
            <a:r>
              <a:rPr lang="it-IT" dirty="0" err="1"/>
              <a:t>Neutral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more in common with one side</a:t>
            </a:r>
          </a:p>
          <a:p>
            <a:pPr lvl="1"/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attitudes</a:t>
            </a:r>
            <a:r>
              <a:rPr lang="it-IT" dirty="0"/>
              <a:t> are more </a:t>
            </a:r>
            <a:r>
              <a:rPr lang="it-IT" dirty="0" err="1"/>
              <a:t>important</a:t>
            </a:r>
            <a:r>
              <a:rPr lang="it-IT" dirty="0"/>
              <a:t> for </a:t>
            </a:r>
            <a:r>
              <a:rPr lang="it-IT" dirty="0" err="1"/>
              <a:t>defining</a:t>
            </a:r>
            <a:r>
              <a:rPr lang="it-IT" dirty="0"/>
              <a:t> a party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42213-44FC-41F3-B78A-B1A6E9686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481226" y="1615969"/>
            <a:ext cx="4405973" cy="15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62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35F90927-B608-42DC-AA7D-74F567C50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39" y="341908"/>
            <a:ext cx="3544453" cy="3534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CD98C8-AC94-4C20-87D8-1F54805ABD05}"/>
              </a:ext>
            </a:extLst>
          </p:cNvPr>
          <p:cNvSpPr txBox="1">
            <a:spLocks/>
          </p:cNvSpPr>
          <p:nvPr/>
        </p:nvSpPr>
        <p:spPr>
          <a:xfrm>
            <a:off x="799806" y="173831"/>
            <a:ext cx="4172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Contacts</a:t>
            </a:r>
            <a:endParaRPr lang="it-IT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F46DF6-E890-4FF5-B7CC-24825A453139}"/>
              </a:ext>
            </a:extLst>
          </p:cNvPr>
          <p:cNvSpPr txBox="1">
            <a:spLocks/>
          </p:cNvSpPr>
          <p:nvPr/>
        </p:nvSpPr>
        <p:spPr>
          <a:xfrm>
            <a:off x="1218182" y="1253331"/>
            <a:ext cx="56427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www.dinocarp.com</a:t>
            </a: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dirty="0">
                <a:latin typeface="Calibri" panose="020F0502020204030204" pitchFamily="34" charset="0"/>
              </a:rPr>
              <a:t>dino.carpentras@gmail.com</a:t>
            </a:r>
            <a:endParaRPr lang="en-US" sz="2000" b="0" i="0" dirty="0">
              <a:effectLst/>
              <a:latin typeface="Calibri" panose="020F0502020204030204" pitchFamily="34" charset="0"/>
            </a:endParaRP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dirty="0">
                <a:latin typeface="Calibri" panose="020F0502020204030204" pitchFamily="34" charset="0"/>
              </a:rPr>
              <a:t>@JustaNormalDino</a:t>
            </a: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Social Complexity</a:t>
            </a:r>
          </a:p>
          <a:p>
            <a:pPr marL="0" indent="0" algn="l" fontAlgn="base">
              <a:lnSpc>
                <a:spcPct val="150000"/>
              </a:lnSpc>
              <a:buNone/>
            </a:pPr>
            <a:endParaRPr lang="en-US" sz="2000" b="0" i="0" dirty="0"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endParaRPr lang="en-US" sz="2000" b="0" i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B6B73D3E-89F7-400A-AF2D-B4EF991E20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5" y="1388433"/>
            <a:ext cx="347406" cy="347406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30FDFC28-E966-4AAE-881F-47F4D96118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3" y="1955782"/>
            <a:ext cx="347406" cy="347406"/>
          </a:xfrm>
          <a:prstGeom prst="rect">
            <a:avLst/>
          </a:prstGeom>
        </p:spPr>
      </p:pic>
      <p:pic>
        <p:nvPicPr>
          <p:cNvPr id="23" name="Picture 22" descr="A picture containing ax, silhouette, vector graphics&#10;&#10;Description automatically generated">
            <a:extLst>
              <a:ext uri="{FF2B5EF4-FFF2-40B4-BE49-F238E27FC236}">
                <a16:creationId xmlns:a16="http://schemas.microsoft.com/office/drawing/2014/main" id="{B6E43D7B-CC9A-489E-BFC3-6B1160B29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8" y="2523131"/>
            <a:ext cx="570281" cy="32078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06A243B-DA74-4A7E-8B8F-7F5775E75C82}"/>
              </a:ext>
            </a:extLst>
          </p:cNvPr>
          <p:cNvGrpSpPr/>
          <p:nvPr/>
        </p:nvGrpSpPr>
        <p:grpSpPr>
          <a:xfrm>
            <a:off x="869714" y="3153920"/>
            <a:ext cx="380923" cy="270697"/>
            <a:chOff x="363615" y="4039879"/>
            <a:chExt cx="1993639" cy="141674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690FA6-1487-467E-BA4E-A16451CEAD7B}"/>
                </a:ext>
              </a:extLst>
            </p:cNvPr>
            <p:cNvSpPr/>
            <p:nvPr/>
          </p:nvSpPr>
          <p:spPr>
            <a:xfrm>
              <a:off x="1009650" y="4419600"/>
              <a:ext cx="700969" cy="71437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7" name="Picture 26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E973EA0-B2DD-4AEC-8E44-E3C3768B5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15" y="4039879"/>
              <a:ext cx="1993639" cy="1416749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48F993-042F-47F8-BE88-C9ECAB295F6A}"/>
              </a:ext>
            </a:extLst>
          </p:cNvPr>
          <p:cNvSpPr txBox="1"/>
          <p:nvPr/>
        </p:nvSpPr>
        <p:spPr>
          <a:xfrm>
            <a:off x="773608" y="4969082"/>
            <a:ext cx="2820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Preprints coming up </a:t>
            </a:r>
            <a:r>
              <a:rPr lang="it-IT" b="0" kern="120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soon</a:t>
            </a:r>
            <a:r>
              <a:rPr lang="it-IT" b="0" kern="12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!</a:t>
            </a:r>
            <a:endParaRPr lang="it-IT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7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8827-114C-4971-B4D9-30959640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Fundings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747B6C1-FF5C-4E0E-8B0C-9BBE96DCD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89" y="2195677"/>
            <a:ext cx="2305258" cy="224186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6F2EE76-E723-4163-B375-7B3E0D4083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t="24652" r="7452" b="24028"/>
          <a:stretch/>
        </p:blipFill>
        <p:spPr>
          <a:xfrm>
            <a:off x="4899271" y="2195677"/>
            <a:ext cx="5266408" cy="2241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15716F-2154-4A59-B51A-279A7DEED6BF}"/>
              </a:ext>
            </a:extLst>
          </p:cNvPr>
          <p:cNvSpPr txBox="1"/>
          <p:nvPr/>
        </p:nvSpPr>
        <p:spPr>
          <a:xfrm>
            <a:off x="532661" y="5179627"/>
            <a:ext cx="11416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This project has received funding from the European Union’s Horizon 2020 research and innovation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programme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under the Marie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Skłodowska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-Curie grant agreement No 891347 and from the European Research Council (ERC) under the European Union’s Horizon 2020 research and innovation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programme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(grant agreement No. 802421).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18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6A60-CA38-4F37-83E5-A49E91027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1035B-0251-4B79-93E0-69FC38C7E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Improper</a:t>
            </a:r>
            <a:r>
              <a:rPr lang="it-IT" dirty="0"/>
              <a:t> </a:t>
            </a:r>
            <a:r>
              <a:rPr lang="it-IT" dirty="0" err="1"/>
              <a:t>language</a:t>
            </a:r>
            <a:r>
              <a:rPr lang="it-IT" dirty="0"/>
              <a:t> </a:t>
            </a:r>
            <a:r>
              <a:rPr lang="it-IT" dirty="0" err="1"/>
              <a:t>ahead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072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95CFA-BA78-4E01-8FE6-7E3CA1F7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21702-64F5-4550-8521-9E6425571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58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38C2B6A-0D32-4129-BC1E-D25C69DF4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6541105" y="3654894"/>
            <a:ext cx="1485900" cy="221003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A3A8F4EC-510D-4086-AA71-DC2EDFA2A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434480" y="3833921"/>
            <a:ext cx="1485900" cy="2210039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FC60E3DA-62CC-44D1-AE6B-DC06C5225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7945256" y="3666727"/>
            <a:ext cx="1485900" cy="2210039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3C09974-F885-4904-B8FF-F7A27659D7CC}"/>
              </a:ext>
            </a:extLst>
          </p:cNvPr>
          <p:cNvSpPr/>
          <p:nvPr/>
        </p:nvSpPr>
        <p:spPr>
          <a:xfrm>
            <a:off x="1189608" y="1473693"/>
            <a:ext cx="3696349" cy="1821319"/>
          </a:xfrm>
          <a:prstGeom prst="wedgeRoundRectCallout">
            <a:avLst>
              <a:gd name="adj1" fmla="val 9874"/>
              <a:gd name="adj2" fmla="val 85857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F194E27-9A40-48AB-ABFD-60F877AD782F}"/>
              </a:ext>
            </a:extLst>
          </p:cNvPr>
          <p:cNvSpPr/>
          <p:nvPr/>
        </p:nvSpPr>
        <p:spPr>
          <a:xfrm>
            <a:off x="6339557" y="1737858"/>
            <a:ext cx="3380764" cy="1325563"/>
          </a:xfrm>
          <a:prstGeom prst="wedgeRoundRectCallout">
            <a:avLst>
              <a:gd name="adj1" fmla="val 21074"/>
              <a:gd name="adj2" fmla="val 100134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219F3200-3E4F-432E-B31A-E997C9ACEF1C}"/>
              </a:ext>
            </a:extLst>
          </p:cNvPr>
          <p:cNvSpPr/>
          <p:nvPr/>
        </p:nvSpPr>
        <p:spPr>
          <a:xfrm>
            <a:off x="6313713" y="1473693"/>
            <a:ext cx="3696348" cy="1717580"/>
          </a:xfrm>
          <a:prstGeom prst="wedgeRoundRectCallout">
            <a:avLst>
              <a:gd name="adj1" fmla="val -23475"/>
              <a:gd name="adj2" fmla="val 83986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903046-7DA7-429E-AABC-0D0203A32460}"/>
              </a:ext>
            </a:extLst>
          </p:cNvPr>
          <p:cNvSpPr/>
          <p:nvPr/>
        </p:nvSpPr>
        <p:spPr>
          <a:xfrm>
            <a:off x="4223889" y="2103581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6A36D34-D9D9-4090-88DA-4603D9DBF2F6}"/>
              </a:ext>
            </a:extLst>
          </p:cNvPr>
          <p:cNvSpPr/>
          <p:nvPr/>
        </p:nvSpPr>
        <p:spPr>
          <a:xfrm>
            <a:off x="6441223" y="1558755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0C1E506-0616-4576-9F98-FD7E7D1E3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2321" y="2368857"/>
            <a:ext cx="384692" cy="34022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F52BC3B-91A8-4F37-A07D-65CAC4542D18}"/>
              </a:ext>
            </a:extLst>
          </p:cNvPr>
          <p:cNvSpPr/>
          <p:nvPr/>
        </p:nvSpPr>
        <p:spPr>
          <a:xfrm>
            <a:off x="8252226" y="1558755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Gay </a:t>
            </a:r>
            <a:r>
              <a:rPr lang="it-IT" dirty="0" err="1">
                <a:solidFill>
                  <a:srgbClr val="000000"/>
                </a:solidFill>
              </a:rPr>
              <a:t>rights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33FCC3F-6C8D-4EFD-9D4F-9CA006D4895C}"/>
              </a:ext>
            </a:extLst>
          </p:cNvPr>
          <p:cNvSpPr/>
          <p:nvPr/>
        </p:nvSpPr>
        <p:spPr>
          <a:xfrm>
            <a:off x="1293284" y="1604454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E74064-B8FD-422B-A89A-66B055E1E40B}"/>
              </a:ext>
            </a:extLst>
          </p:cNvPr>
          <p:cNvSpPr/>
          <p:nvPr/>
        </p:nvSpPr>
        <p:spPr>
          <a:xfrm>
            <a:off x="3226123" y="1635476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Country music</a:t>
            </a: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BE392B9-41A8-4214-B77F-A9B362CDA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826612" y="2463064"/>
            <a:ext cx="384692" cy="34022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69929C7-424C-413A-9CE9-7076B9B92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9197" y="2500560"/>
            <a:ext cx="384692" cy="340221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3A93441-E71E-45E0-804E-42289D84B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3324" y="2422786"/>
            <a:ext cx="384692" cy="3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4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38C2B6A-0D32-4129-BC1E-D25C69DF4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6541105" y="3654894"/>
            <a:ext cx="1485900" cy="221003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A3A8F4EC-510D-4086-AA71-DC2EDFA2A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434480" y="3833921"/>
            <a:ext cx="1485900" cy="2210039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FC60E3DA-62CC-44D1-AE6B-DC06C5225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7945256" y="3666727"/>
            <a:ext cx="1485900" cy="2210039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F194E27-9A40-48AB-ABFD-60F877AD782F}"/>
              </a:ext>
            </a:extLst>
          </p:cNvPr>
          <p:cNvSpPr/>
          <p:nvPr/>
        </p:nvSpPr>
        <p:spPr>
          <a:xfrm>
            <a:off x="6339557" y="1737858"/>
            <a:ext cx="3380764" cy="1325563"/>
          </a:xfrm>
          <a:prstGeom prst="wedgeRoundRectCallout">
            <a:avLst>
              <a:gd name="adj1" fmla="val 21074"/>
              <a:gd name="adj2" fmla="val 100134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219F3200-3E4F-432E-B31A-E997C9ACEF1C}"/>
              </a:ext>
            </a:extLst>
          </p:cNvPr>
          <p:cNvSpPr/>
          <p:nvPr/>
        </p:nvSpPr>
        <p:spPr>
          <a:xfrm>
            <a:off x="6313713" y="1473693"/>
            <a:ext cx="3696348" cy="1717580"/>
          </a:xfrm>
          <a:prstGeom prst="wedgeRoundRectCallout">
            <a:avLst>
              <a:gd name="adj1" fmla="val -23475"/>
              <a:gd name="adj2" fmla="val 83986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903046-7DA7-429E-AABC-0D0203A32460}"/>
              </a:ext>
            </a:extLst>
          </p:cNvPr>
          <p:cNvSpPr/>
          <p:nvPr/>
        </p:nvSpPr>
        <p:spPr>
          <a:xfrm>
            <a:off x="4223889" y="2103581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6A36D34-D9D9-4090-88DA-4603D9DBF2F6}"/>
              </a:ext>
            </a:extLst>
          </p:cNvPr>
          <p:cNvSpPr/>
          <p:nvPr/>
        </p:nvSpPr>
        <p:spPr>
          <a:xfrm>
            <a:off x="6441223" y="1558755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0C1E506-0616-4576-9F98-FD7E7D1E3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2321" y="2368857"/>
            <a:ext cx="384692" cy="34022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F52BC3B-91A8-4F37-A07D-65CAC4542D18}"/>
              </a:ext>
            </a:extLst>
          </p:cNvPr>
          <p:cNvSpPr/>
          <p:nvPr/>
        </p:nvSpPr>
        <p:spPr>
          <a:xfrm>
            <a:off x="8252226" y="1558755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Gay </a:t>
            </a:r>
            <a:r>
              <a:rPr lang="it-IT" dirty="0" err="1">
                <a:solidFill>
                  <a:srgbClr val="000000"/>
                </a:solidFill>
              </a:rPr>
              <a:t>rights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33FCC3F-6C8D-4EFD-9D4F-9CA006D4895C}"/>
              </a:ext>
            </a:extLst>
          </p:cNvPr>
          <p:cNvSpPr/>
          <p:nvPr/>
        </p:nvSpPr>
        <p:spPr>
          <a:xfrm>
            <a:off x="1293284" y="1604454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E74064-B8FD-422B-A89A-66B055E1E40B}"/>
              </a:ext>
            </a:extLst>
          </p:cNvPr>
          <p:cNvSpPr/>
          <p:nvPr/>
        </p:nvSpPr>
        <p:spPr>
          <a:xfrm>
            <a:off x="3226123" y="1635476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Country music</a:t>
            </a: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BE392B9-41A8-4214-B77F-A9B362CDA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826612" y="2463064"/>
            <a:ext cx="384692" cy="34022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69929C7-424C-413A-9CE9-7076B9B92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9197" y="2500560"/>
            <a:ext cx="384692" cy="340221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3A93441-E71E-45E0-804E-42289D84B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3324" y="2422786"/>
            <a:ext cx="384692" cy="34022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1CD0B-D44A-46E6-9C0F-F111DF57DB6C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2800172" y="2345690"/>
            <a:ext cx="425951" cy="2692"/>
          </a:xfrm>
          <a:prstGeom prst="line">
            <a:avLst/>
          </a:prstGeom>
          <a:ln w="38100">
            <a:solidFill>
              <a:srgbClr val="23A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BDA76E66-FD16-4008-A55F-EDA39294FA0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Similarity</a:t>
            </a:r>
            <a:r>
              <a:rPr lang="it-IT" dirty="0"/>
              <a:t> link</a:t>
            </a:r>
          </a:p>
        </p:txBody>
      </p:sp>
    </p:spTree>
    <p:extLst>
      <p:ext uri="{BB962C8B-B14F-4D97-AF65-F5344CB8AC3E}">
        <p14:creationId xmlns:p14="http://schemas.microsoft.com/office/powerpoint/2010/main" val="381012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38C2B6A-0D32-4129-BC1E-D25C69DF4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6541105" y="3654894"/>
            <a:ext cx="1485900" cy="221003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A3A8F4EC-510D-4086-AA71-DC2EDFA2A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434480" y="3833921"/>
            <a:ext cx="1485900" cy="2210039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FC60E3DA-62CC-44D1-AE6B-DC06C5225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7945256" y="3666727"/>
            <a:ext cx="1485900" cy="2210039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22903046-7DA7-429E-AABC-0D0203A32460}"/>
              </a:ext>
            </a:extLst>
          </p:cNvPr>
          <p:cNvSpPr/>
          <p:nvPr/>
        </p:nvSpPr>
        <p:spPr>
          <a:xfrm>
            <a:off x="4223889" y="2103581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6A36D34-D9D9-4090-88DA-4603D9DBF2F6}"/>
              </a:ext>
            </a:extLst>
          </p:cNvPr>
          <p:cNvSpPr/>
          <p:nvPr/>
        </p:nvSpPr>
        <p:spPr>
          <a:xfrm>
            <a:off x="6441223" y="1558755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0C1E506-0616-4576-9F98-FD7E7D1E3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2321" y="2368857"/>
            <a:ext cx="384692" cy="34022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F52BC3B-91A8-4F37-A07D-65CAC4542D18}"/>
              </a:ext>
            </a:extLst>
          </p:cNvPr>
          <p:cNvSpPr/>
          <p:nvPr/>
        </p:nvSpPr>
        <p:spPr>
          <a:xfrm>
            <a:off x="8252226" y="1558755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Gay </a:t>
            </a:r>
            <a:r>
              <a:rPr lang="it-IT" dirty="0" err="1">
                <a:solidFill>
                  <a:srgbClr val="000000"/>
                </a:solidFill>
              </a:rPr>
              <a:t>rights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33FCC3F-6C8D-4EFD-9D4F-9CA006D4895C}"/>
              </a:ext>
            </a:extLst>
          </p:cNvPr>
          <p:cNvSpPr/>
          <p:nvPr/>
        </p:nvSpPr>
        <p:spPr>
          <a:xfrm>
            <a:off x="1293284" y="1604454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E74064-B8FD-422B-A89A-66B055E1E40B}"/>
              </a:ext>
            </a:extLst>
          </p:cNvPr>
          <p:cNvSpPr/>
          <p:nvPr/>
        </p:nvSpPr>
        <p:spPr>
          <a:xfrm>
            <a:off x="3226123" y="1635476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Country music</a:t>
            </a: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BE392B9-41A8-4214-B77F-A9B362CDA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826612" y="2463064"/>
            <a:ext cx="384692" cy="34022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69929C7-424C-413A-9CE9-7076B9B92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9197" y="2500560"/>
            <a:ext cx="384692" cy="340221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3A93441-E71E-45E0-804E-42289D84B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3324" y="2422786"/>
            <a:ext cx="384692" cy="34022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1CD0B-D44A-46E6-9C0F-F111DF57DB6C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2800172" y="2345690"/>
            <a:ext cx="425951" cy="2692"/>
          </a:xfrm>
          <a:prstGeom prst="line">
            <a:avLst/>
          </a:prstGeom>
          <a:ln w="38100">
            <a:solidFill>
              <a:srgbClr val="23A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9E4259-7FDC-4A61-94C1-35E0C075329B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7948111" y="2268969"/>
            <a:ext cx="304115" cy="1346"/>
          </a:xfrm>
          <a:prstGeom prst="line">
            <a:avLst/>
          </a:prstGeom>
          <a:ln w="127000">
            <a:solidFill>
              <a:srgbClr val="23A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DB6727AC-4737-472F-8BCB-B2B7DE9C702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Similarity</a:t>
            </a:r>
            <a:r>
              <a:rPr lang="it-IT" dirty="0"/>
              <a:t> link</a:t>
            </a:r>
          </a:p>
        </p:txBody>
      </p:sp>
    </p:spTree>
    <p:extLst>
      <p:ext uri="{BB962C8B-B14F-4D97-AF65-F5344CB8AC3E}">
        <p14:creationId xmlns:p14="http://schemas.microsoft.com/office/powerpoint/2010/main" val="122902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F8612-D388-49A9-8DF9-8CAAA336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Attitudes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DD03-A4E0-4784-8194-AC21517D9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25722" cy="3802818"/>
          </a:xfrm>
        </p:spPr>
        <p:txBody>
          <a:bodyPr/>
          <a:lstStyle/>
          <a:p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based</a:t>
            </a:r>
            <a:r>
              <a:rPr lang="it-IT" dirty="0"/>
              <a:t> on IRT</a:t>
            </a:r>
          </a:p>
          <a:p>
            <a:pPr lvl="1"/>
            <a:r>
              <a:rPr lang="it-IT" dirty="0" err="1"/>
              <a:t>Every</a:t>
            </a:r>
            <a:r>
              <a:rPr lang="it-IT" dirty="0"/>
              <a:t> </a:t>
            </a:r>
            <a:r>
              <a:rPr lang="it-IT" dirty="0" err="1"/>
              <a:t>node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an item</a:t>
            </a:r>
          </a:p>
          <a:p>
            <a:pPr lvl="2"/>
            <a:r>
              <a:rPr lang="it-IT" dirty="0" err="1"/>
              <a:t>But</a:t>
            </a:r>
            <a:r>
              <a:rPr lang="it-IT" dirty="0"/>
              <a:t> an item-</a:t>
            </a:r>
            <a:r>
              <a:rPr lang="it-IT" dirty="0" err="1"/>
              <a:t>response</a:t>
            </a:r>
            <a:endParaRPr lang="it-IT" dirty="0"/>
          </a:p>
          <a:p>
            <a:pPr lvl="2"/>
            <a:endParaRPr lang="it-IT" dirty="0"/>
          </a:p>
          <a:p>
            <a:r>
              <a:rPr lang="it-IT" dirty="0" err="1"/>
              <a:t>We</a:t>
            </a:r>
            <a:r>
              <a:rPr lang="it-IT" dirty="0"/>
              <a:t> call </a:t>
            </a:r>
            <a:r>
              <a:rPr lang="it-IT" dirty="0" err="1"/>
              <a:t>them</a:t>
            </a:r>
            <a:r>
              <a:rPr lang="it-IT" dirty="0"/>
              <a:t> </a:t>
            </a:r>
            <a:r>
              <a:rPr lang="it-IT" dirty="0" err="1"/>
              <a:t>attitudes</a:t>
            </a:r>
            <a:endParaRPr lang="it-IT" dirty="0"/>
          </a:p>
          <a:p>
            <a:pPr lvl="1"/>
            <a:r>
              <a:rPr lang="it-IT" sz="2400" dirty="0" err="1"/>
              <a:t>Abortion</a:t>
            </a:r>
            <a:r>
              <a:rPr lang="it-IT" sz="2400" dirty="0"/>
              <a:t> </a:t>
            </a:r>
            <a:r>
              <a:rPr lang="it-IT" sz="2400" dirty="0" err="1"/>
              <a:t>legal:</a:t>
            </a:r>
            <a:r>
              <a:rPr lang="it-IT" sz="2400" dirty="0" err="1">
                <a:solidFill>
                  <a:srgbClr val="0070C0"/>
                </a:solidFill>
              </a:rPr>
              <a:t>Strongly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agree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/>
              <a:t>≠ </a:t>
            </a:r>
            <a:r>
              <a:rPr lang="it-IT" sz="2400" dirty="0" err="1"/>
              <a:t>Abortion</a:t>
            </a:r>
            <a:r>
              <a:rPr lang="it-IT" sz="2400" dirty="0"/>
              <a:t> </a:t>
            </a:r>
            <a:r>
              <a:rPr lang="it-IT" sz="2400" dirty="0" err="1"/>
              <a:t>legal:</a:t>
            </a:r>
            <a:r>
              <a:rPr lang="it-IT" sz="2400" dirty="0" err="1">
                <a:solidFill>
                  <a:srgbClr val="FF0A00"/>
                </a:solidFill>
              </a:rPr>
              <a:t>Strongly</a:t>
            </a:r>
            <a:r>
              <a:rPr lang="it-IT" sz="2400" dirty="0">
                <a:solidFill>
                  <a:srgbClr val="FF0A00"/>
                </a:solidFill>
              </a:rPr>
              <a:t> </a:t>
            </a:r>
            <a:r>
              <a:rPr lang="it-IT" sz="2400" dirty="0" err="1">
                <a:solidFill>
                  <a:srgbClr val="FF0A00"/>
                </a:solidFill>
              </a:rPr>
              <a:t>disagree</a:t>
            </a:r>
            <a:endParaRPr lang="it-IT" sz="2400" dirty="0">
              <a:solidFill>
                <a:srgbClr val="FF0A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543409-EFF5-4D78-BBC9-8C24B75C6577}"/>
              </a:ext>
            </a:extLst>
          </p:cNvPr>
          <p:cNvSpPr/>
          <p:nvPr/>
        </p:nvSpPr>
        <p:spPr>
          <a:xfrm>
            <a:off x="7355623" y="4754716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A096CB-AC0C-434F-8BCB-FF9A2E1A6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6721" y="5564818"/>
            <a:ext cx="384692" cy="34022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FD508F4-8E00-462A-B73A-BBCF53555A63}"/>
              </a:ext>
            </a:extLst>
          </p:cNvPr>
          <p:cNvSpPr/>
          <p:nvPr/>
        </p:nvSpPr>
        <p:spPr>
          <a:xfrm>
            <a:off x="1836580" y="4800415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2C57E14-AD74-4B73-9041-CA4A0B3EF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369908" y="5659025"/>
            <a:ext cx="384692" cy="34022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A5DC9F1-07C8-429E-85B7-571BA07691AF}"/>
              </a:ext>
            </a:extLst>
          </p:cNvPr>
          <p:cNvSpPr/>
          <p:nvPr/>
        </p:nvSpPr>
        <p:spPr>
          <a:xfrm>
            <a:off x="4589112" y="4800415"/>
            <a:ext cx="1506888" cy="142042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r>
              <a:rPr lang="it-IT" sz="1800" dirty="0">
                <a:solidFill>
                  <a:schemeClr val="bg2"/>
                </a:solidFill>
              </a:rPr>
              <a:t>😐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3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no Dark 1">
      <a:dk1>
        <a:srgbClr val="1C2C3C"/>
      </a:dk1>
      <a:lt1>
        <a:srgbClr val="60AC90"/>
      </a:lt1>
      <a:dk2>
        <a:srgbClr val="44546A"/>
      </a:dk2>
      <a:lt2>
        <a:srgbClr val="BEC3C3"/>
      </a:lt2>
      <a:accent1>
        <a:srgbClr val="FF0000"/>
      </a:accent1>
      <a:accent2>
        <a:srgbClr val="C00000"/>
      </a:accent2>
      <a:accent3>
        <a:srgbClr val="9A4E5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480</Words>
  <Application>Microsoft Office PowerPoint</Application>
  <PresentationFormat>Widescreen</PresentationFormat>
  <Paragraphs>118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Can a network-based attitude space inform social identification?  Introducing a novel approach to research attitude-identity relationships</vt:lpstr>
      <vt:lpstr>PowerPoint Presentation</vt:lpstr>
      <vt:lpstr>Fundings</vt:lpstr>
      <vt:lpstr>Warning</vt:lpstr>
      <vt:lpstr>How our method works</vt:lpstr>
      <vt:lpstr>PowerPoint Presentation</vt:lpstr>
      <vt:lpstr>PowerPoint Presentation</vt:lpstr>
      <vt:lpstr>PowerPoint Presentation</vt:lpstr>
      <vt:lpstr>Attitudes</vt:lpstr>
      <vt:lpstr>PowerPoint Presentation</vt:lpstr>
      <vt:lpstr>Clusters</vt:lpstr>
      <vt:lpstr>Node: item-response</vt:lpstr>
      <vt:lpstr>Node: item-response</vt:lpstr>
      <vt:lpstr>The data</vt:lpstr>
      <vt:lpstr>The data</vt:lpstr>
      <vt:lpstr>What we expected</vt:lpstr>
      <vt:lpstr>What we expected</vt:lpstr>
      <vt:lpstr>What we expected</vt:lpstr>
      <vt:lpstr>Levels</vt:lpstr>
      <vt:lpstr>Levels</vt:lpstr>
      <vt:lpstr>Is this an artifact?</vt:lpstr>
      <vt:lpstr>Self ID</vt:lpstr>
      <vt:lpstr>Self ID</vt:lpstr>
      <vt:lpstr>Why?</vt:lpstr>
      <vt:lpstr>Why?</vt:lpstr>
      <vt:lpstr>Self ID</vt:lpstr>
      <vt:lpstr>Other main 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Carpentras</dc:creator>
  <cp:lastModifiedBy>Carpentras  Dino</cp:lastModifiedBy>
  <cp:revision>194</cp:revision>
  <dcterms:created xsi:type="dcterms:W3CDTF">2020-06-24T12:23:12Z</dcterms:created>
  <dcterms:modified xsi:type="dcterms:W3CDTF">2023-04-10T19:54:20Z</dcterms:modified>
</cp:coreProperties>
</file>