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5" r:id="rId3"/>
    <p:sldId id="366" r:id="rId4"/>
    <p:sldId id="342" r:id="rId5"/>
    <p:sldId id="367" r:id="rId6"/>
    <p:sldId id="364" r:id="rId7"/>
    <p:sldId id="300" r:id="rId8"/>
    <p:sldId id="368" r:id="rId9"/>
    <p:sldId id="302" r:id="rId10"/>
    <p:sldId id="324" r:id="rId11"/>
    <p:sldId id="321" r:id="rId12"/>
    <p:sldId id="375" r:id="rId13"/>
    <p:sldId id="284" r:id="rId14"/>
    <p:sldId id="322" r:id="rId15"/>
    <p:sldId id="340" r:id="rId16"/>
    <p:sldId id="345" r:id="rId17"/>
    <p:sldId id="369" r:id="rId18"/>
    <p:sldId id="370" r:id="rId19"/>
    <p:sldId id="373" r:id="rId20"/>
    <p:sldId id="355" r:id="rId21"/>
    <p:sldId id="357" r:id="rId22"/>
    <p:sldId id="358" r:id="rId23"/>
    <p:sldId id="374" r:id="rId24"/>
    <p:sldId id="352" r:id="rId25"/>
    <p:sldId id="359" r:id="rId26"/>
    <p:sldId id="341" r:id="rId27"/>
    <p:sldId id="347" r:id="rId28"/>
    <p:sldId id="349" r:id="rId29"/>
    <p:sldId id="362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o.Carpentras" initials="D" lastIdx="3" clrIdx="0">
    <p:extLst>
      <p:ext uri="{19B8F6BF-5375-455C-9EA6-DF929625EA0E}">
        <p15:presenceInfo xmlns:p15="http://schemas.microsoft.com/office/powerpoint/2012/main" userId="Dino.Carpentr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AA8"/>
    <a:srgbClr val="FFFFFF"/>
    <a:srgbClr val="23AF00"/>
    <a:srgbClr val="000000"/>
    <a:srgbClr val="281DEF"/>
    <a:srgbClr val="FF0202"/>
    <a:srgbClr val="0000FF"/>
    <a:srgbClr val="5FFF5C"/>
    <a:srgbClr val="FF7B16"/>
    <a:srgbClr val="DC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BFD44B-BA7D-43D1-830D-877DF7ADA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46E5D-9AE3-4F2A-835D-E1E09688B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C9BC-B54F-483E-801B-070F9258328F}" type="datetimeFigureOut">
              <a:rPr lang="it-IT" smtClean="0"/>
              <a:t>10/04/2023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432F7-88A9-4C97-AD3A-2F2B750B2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EF6FB-3300-40B8-8841-3E98B36F1F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29F8-8D9B-461D-9C2E-86987DE2C2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720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322CF-F0FC-420F-9462-9D2B49C44BC7}" type="datetimeFigureOut">
              <a:rPr lang="it-IT" smtClean="0"/>
              <a:t>10/04/2023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1E96-ADA8-4C2F-92FF-76D655F318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93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06C-E321-4F1C-85CC-BD7862C54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E445A-547C-43E6-9D9F-3044002A9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5345102-53B1-4D6A-8EA4-9FF1DB6D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82" y="4783132"/>
            <a:ext cx="2455489" cy="1307522"/>
          </a:xfrm>
          <a:prstGeom prst="rect">
            <a:avLst/>
          </a:prstGeom>
        </p:spPr>
      </p:pic>
      <p:pic>
        <p:nvPicPr>
          <p:cNvPr id="17" name="Picture 16" descr="A black sign with white text&#10;&#10;Description automatically generated">
            <a:extLst>
              <a:ext uri="{FF2B5EF4-FFF2-40B4-BE49-F238E27FC236}">
                <a16:creationId xmlns:a16="http://schemas.microsoft.com/office/drawing/2014/main" id="{E08DB854-457C-4A2F-A231-5463AA1B05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71" y="4783132"/>
            <a:ext cx="1307522" cy="1307522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4A85EA-771C-44B7-BFA9-E353B9EAC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83B6-C667-45F4-9E4A-888E2A18AAD8}" type="datetime1">
              <a:rPr lang="it-IT" smtClean="0"/>
              <a:t>10/04/2023</a:t>
            </a:fld>
            <a:endParaRPr lang="it-IT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03685E5-1291-44AF-8968-2CA59A92B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EED36D-F2E7-441B-9FB9-30FF111FD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>
            <a:off x="7813209" y="4888156"/>
            <a:ext cx="1654905" cy="1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E596-AD2F-4B95-AA70-F1E0E846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DB6D7-4818-423B-9496-E10CB1027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FE6B-CB86-4E11-9DA7-27D57CD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38F-A515-4A1D-B184-87BBD6D12652}" type="datetime1">
              <a:rPr lang="it-IT" smtClean="0"/>
              <a:t>10/04/2023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3680-9972-452E-BF88-DAEC8080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F56C-8FA4-44E8-8D87-14F99912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40FA1B7-47F3-4508-9CE7-D63E2B061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F63F1-5F97-42FD-AC40-5B13C08D0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DBF33-E0DE-47A1-A6C8-EAD052383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D4905-888A-417E-AE4D-3BBD8A1B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7EB-718C-4D3A-A94A-E16821BFD818}" type="datetime1">
              <a:rPr lang="it-IT" smtClean="0"/>
              <a:t>10/04/2023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2092-3C78-4B11-95CF-573E2991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CE07-1FE2-4663-ACC5-38106290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2449A2E-E25C-4D52-9DFC-127364752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08F7-7CD7-4F96-B345-84242089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7693-DAE2-40EB-8923-86547F8F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C3D598-21EF-4BF7-87CE-F1EE31894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763A-45BE-4441-9BC8-A0A1384CED88}" type="datetime1">
              <a:rPr lang="it-IT" smtClean="0"/>
              <a:t>10/04/2023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7FDB94-06AE-42A2-BE75-65C35C0EE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dino.carpentras@gmail.com    -    www.dinocarp.com     -    twitter:@justaNormalDino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940D59-77CC-4969-9741-EE5108C39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CAF8178-9436-4B51-ACDE-F23C83FF6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AB6CE2BC-943F-4766-9A5C-6D8F4C6F4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2" y="6320300"/>
            <a:ext cx="476253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F3CC-9CE7-48F6-A9B7-2D2FC9F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09B9-715C-4740-BB41-5CA231F9A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48ADB-2D49-4BB2-B0D9-EF1ACA1E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CCF1-0728-4599-8C94-3AC15D593B36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9E98-ED48-4E23-88E2-35AA194F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25C74C8-9A64-4B23-8EE4-EB83E6F94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9160-C3FE-4491-B228-10311DDB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ECFD-F8F7-40A4-9AB4-2CBBBA1D3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0A88B-5342-4D1C-B427-C3EB436CD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A594-5CD6-4A9D-B07F-A84ABCC3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D8CE-373C-4208-B517-55A3BDDAA2C2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F06EF-1D7B-4854-B7E6-6FA94D85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18DC-AE53-4FB5-BEF6-9F0937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3A6386C-98E9-4069-863B-72E9F2247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1EC9-8025-4C55-ADE3-CB42A5B8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91EE0-F809-4E93-9EE8-C84CA048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CED0C-2602-45B9-9E11-BB683B35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E2401-964E-4B33-84B8-7C824F429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9775-1FC9-474B-B30E-56661BAE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BF415-7F72-4EF4-B412-6408C615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5099-DBD4-4724-AE78-424DBF4941E6}" type="datetime1">
              <a:rPr lang="it-IT" smtClean="0"/>
              <a:t>10/04/2023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16779-CCAC-46AF-A878-AD65B8BD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E0712-28EE-4F83-9CE0-17C19180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F8891FF-FC99-41B6-8180-3B62156E1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3F46-4EDD-4320-AF9E-6FE1B0CB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D1A97-065A-4DA3-8AE3-0FC4627A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DF44-C25E-4FF2-8DD2-4E2FE6DE8C72}" type="datetime1">
              <a:rPr lang="it-IT" smtClean="0"/>
              <a:t>10/04/2023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03147-508A-4E36-BB71-D461BC6C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B2C04-5CA5-4C56-994E-092DF25B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D0557D8-57CF-421D-ACA6-8EAFD886A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2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3F0E8-EA23-471A-914B-103FA6B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EA8C-3111-4016-BF65-EF28B72ABCC1}" type="datetime1">
              <a:rPr lang="it-IT" smtClean="0"/>
              <a:t>10/04/2023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ACCEC-840D-466A-9EAC-A93371DD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CCA2-07F5-408F-9B08-9175DEC3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5B9C72F-0BFA-4552-89B9-00ACAB6AB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97A1-5A50-4495-B617-7810960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1E80-F056-446D-A74C-43340BF3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FE12B-F4F2-4221-99A9-022A3242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A26B6-8F90-4A51-94AD-890B491F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A9C0-0BA3-4772-ADDA-AEBEB6576C8F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C8C62-E487-45E1-B56C-9E1DBDA1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B8C5A-6171-4D02-99CC-33672BF4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A90FC4C-0A0B-4FAD-A5DD-1032A386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0898-28DF-48EA-8493-7822D4E6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EBF44-58D5-43B4-A759-209ED0C57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CF3B-7CD1-4691-810C-E637E4A6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9FCD-2D62-4A2D-A0FC-9223A2B2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E110-B253-4D21-A08E-049AE0041EB8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C1BF4-90EE-47D2-A74D-1FE8D65E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06464-1D22-4EB5-9EE3-FD01154E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07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C4F70-0A14-474A-AA7E-1B1015F0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1696-D628-415D-BE07-C089655D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74A7-F1D0-42DD-AEC9-BC3D12DE6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065F-B260-4FB7-BEC6-A18FE79E03E4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CCAC-68F1-40F9-9F1E-5EBDD211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9BE9-64C1-4294-A424-06B3C9F6D928}"/>
              </a:ext>
            </a:extLst>
          </p:cNvPr>
          <p:cNvSpPr txBox="1"/>
          <p:nvPr userDrawn="1"/>
        </p:nvSpPr>
        <p:spPr>
          <a:xfrm>
            <a:off x="3334763" y="6400412"/>
            <a:ext cx="552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bg1"/>
                </a:solidFill>
              </a:rPr>
              <a:t>dino.carpentras@gmail.com    -    www.dinocarp.com     -    twitter:@justaNormalDino</a:t>
            </a:r>
          </a:p>
        </p:txBody>
      </p:sp>
    </p:spTree>
    <p:extLst>
      <p:ext uri="{BB962C8B-B14F-4D97-AF65-F5344CB8AC3E}">
        <p14:creationId xmlns:p14="http://schemas.microsoft.com/office/powerpoint/2010/main" val="2911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EC0C-2AED-4700-8695-A5745E133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031" y="690655"/>
            <a:ext cx="10327689" cy="2387600"/>
          </a:xfrm>
        </p:spPr>
        <p:txBody>
          <a:bodyPr>
            <a:noAutofit/>
          </a:bodyPr>
          <a:lstStyle/>
          <a:p>
            <a:r>
              <a:rPr lang="en-US" sz="5400" dirty="0"/>
              <a:t>Differences in the attitude space of European left and right-wing supporters</a:t>
            </a:r>
            <a:endParaRPr lang="it-IT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95BA-4A0F-489A-86F8-9434FAEA9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26830"/>
            <a:ext cx="9144000" cy="1655762"/>
          </a:xfrm>
        </p:spPr>
        <p:txBody>
          <a:bodyPr>
            <a:normAutofit/>
          </a:bodyPr>
          <a:lstStyle/>
          <a:p>
            <a:r>
              <a:rPr lang="it-IT" u="sng" dirty="0"/>
              <a:t>Dino Carpentras</a:t>
            </a:r>
            <a:r>
              <a:rPr lang="it-IT" dirty="0"/>
              <a:t>, Michael Quayle</a:t>
            </a:r>
          </a:p>
          <a:p>
            <a:r>
              <a:rPr lang="it-IT" sz="2000" i="1" dirty="0">
                <a:solidFill>
                  <a:schemeClr val="bg2"/>
                </a:solidFill>
              </a:rPr>
              <a:t>Social Dynamics Lab</a:t>
            </a:r>
            <a:endParaRPr lang="it-IT" sz="2000" i="1" dirty="0"/>
          </a:p>
          <a:p>
            <a:r>
              <a:rPr lang="it-IT" sz="1600" dirty="0"/>
              <a:t>12/7/2021</a:t>
            </a:r>
          </a:p>
        </p:txBody>
      </p:sp>
    </p:spTree>
    <p:extLst>
      <p:ext uri="{BB962C8B-B14F-4D97-AF65-F5344CB8AC3E}">
        <p14:creationId xmlns:p14="http://schemas.microsoft.com/office/powerpoint/2010/main" val="203315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64FFDC-B4B4-4353-8BA9-511FE6531D59}"/>
              </a:ext>
            </a:extLst>
          </p:cNvPr>
          <p:cNvCxnSpPr>
            <a:cxnSpLocks/>
          </p:cNvCxnSpPr>
          <p:nvPr/>
        </p:nvCxnSpPr>
        <p:spPr>
          <a:xfrm>
            <a:off x="5740302" y="1227014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13A9D5-A3CE-4AF5-AAE3-2C4E0B87A1AE}"/>
              </a:ext>
            </a:extLst>
          </p:cNvPr>
          <p:cNvCxnSpPr>
            <a:cxnSpLocks/>
          </p:cNvCxnSpPr>
          <p:nvPr/>
        </p:nvCxnSpPr>
        <p:spPr>
          <a:xfrm flipV="1">
            <a:off x="5898808" y="1722861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FDEB03-3692-40C4-A047-4EF1DB6D2A43}"/>
              </a:ext>
            </a:extLst>
          </p:cNvPr>
          <p:cNvCxnSpPr>
            <a:cxnSpLocks/>
          </p:cNvCxnSpPr>
          <p:nvPr/>
        </p:nvCxnSpPr>
        <p:spPr>
          <a:xfrm>
            <a:off x="5516141" y="1451428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4497D1B-AE10-421D-8B60-162741A95C2E}"/>
              </a:ext>
            </a:extLst>
          </p:cNvPr>
          <p:cNvSpPr/>
          <p:nvPr/>
        </p:nvSpPr>
        <p:spPr>
          <a:xfrm>
            <a:off x="5291980" y="1013234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46F62F-BE48-45C2-84E7-55D31167F2F9}"/>
              </a:ext>
            </a:extLst>
          </p:cNvPr>
          <p:cNvSpPr/>
          <p:nvPr/>
        </p:nvSpPr>
        <p:spPr>
          <a:xfrm>
            <a:off x="6236563" y="1311526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C35591-D5AA-4558-8D8B-938858C9F4F2}"/>
              </a:ext>
            </a:extLst>
          </p:cNvPr>
          <p:cNvSpPr/>
          <p:nvPr/>
        </p:nvSpPr>
        <p:spPr>
          <a:xfrm>
            <a:off x="5595394" y="2147588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7174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B87DAF8-AF4C-47C9-B5ED-6DA5EA1F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265051" y="3688833"/>
            <a:ext cx="1485900" cy="221003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2DE331D-9547-49BB-B22F-6425A638B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0" t="25000" r="44499" b="18123"/>
          <a:stretch/>
        </p:blipFill>
        <p:spPr>
          <a:xfrm>
            <a:off x="7517027" y="3720512"/>
            <a:ext cx="1485900" cy="2210039"/>
          </a:xfrm>
          <a:prstGeom prst="rect">
            <a:avLst/>
          </a:prstGeom>
        </p:spPr>
      </p:pic>
      <p:sp>
        <p:nvSpPr>
          <p:cNvPr id="20" name="Smiley Face 19">
            <a:extLst>
              <a:ext uri="{FF2B5EF4-FFF2-40B4-BE49-F238E27FC236}">
                <a16:creationId xmlns:a16="http://schemas.microsoft.com/office/drawing/2014/main" id="{2A42799B-20D6-458E-BA00-E6FB177FF14E}"/>
              </a:ext>
            </a:extLst>
          </p:cNvPr>
          <p:cNvSpPr/>
          <p:nvPr/>
        </p:nvSpPr>
        <p:spPr>
          <a:xfrm>
            <a:off x="2779247" y="3924124"/>
            <a:ext cx="448322" cy="44882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628DF131-1AC2-4F3E-B8E9-D778247A5024}"/>
              </a:ext>
            </a:extLst>
          </p:cNvPr>
          <p:cNvSpPr/>
          <p:nvPr/>
        </p:nvSpPr>
        <p:spPr>
          <a:xfrm>
            <a:off x="3723830" y="4261286"/>
            <a:ext cx="448322" cy="44882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2B3636B1-5574-49CB-9585-21DBCBA551D2}"/>
              </a:ext>
            </a:extLst>
          </p:cNvPr>
          <p:cNvSpPr/>
          <p:nvPr/>
        </p:nvSpPr>
        <p:spPr>
          <a:xfrm>
            <a:off x="3003408" y="5083296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83F314-BA92-47DC-94FF-F9B12C6C341C}"/>
              </a:ext>
            </a:extLst>
          </p:cNvPr>
          <p:cNvCxnSpPr>
            <a:cxnSpLocks/>
            <a:stCxn id="20" idx="6"/>
            <a:endCxn id="23" idx="1"/>
          </p:cNvCxnSpPr>
          <p:nvPr/>
        </p:nvCxnSpPr>
        <p:spPr>
          <a:xfrm>
            <a:off x="3227569" y="4148539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4DF7EE-8CD2-4A98-93A0-9EB77FB93626}"/>
              </a:ext>
            </a:extLst>
          </p:cNvPr>
          <p:cNvCxnSpPr>
            <a:cxnSpLocks/>
            <a:stCxn id="24" idx="7"/>
            <a:endCxn id="23" idx="3"/>
          </p:cNvCxnSpPr>
          <p:nvPr/>
        </p:nvCxnSpPr>
        <p:spPr>
          <a:xfrm flipV="1">
            <a:off x="3386075" y="4644386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058029-A092-4027-8BBE-E49DFAA76FA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3003408" y="4372953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Smiley Face 33">
            <a:extLst>
              <a:ext uri="{FF2B5EF4-FFF2-40B4-BE49-F238E27FC236}">
                <a16:creationId xmlns:a16="http://schemas.microsoft.com/office/drawing/2014/main" id="{9ACD8D5B-C241-4E14-8352-C6B8762703A3}"/>
              </a:ext>
            </a:extLst>
          </p:cNvPr>
          <p:cNvSpPr/>
          <p:nvPr/>
        </p:nvSpPr>
        <p:spPr>
          <a:xfrm>
            <a:off x="9194260" y="3989853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4EF51D85-AFB7-4D46-A192-5D5C3D5A1545}"/>
              </a:ext>
            </a:extLst>
          </p:cNvPr>
          <p:cNvSpPr/>
          <p:nvPr/>
        </p:nvSpPr>
        <p:spPr>
          <a:xfrm>
            <a:off x="10138843" y="4327015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FB5547BF-DFF0-4E57-8BDA-3AF952AE31C8}"/>
              </a:ext>
            </a:extLst>
          </p:cNvPr>
          <p:cNvSpPr/>
          <p:nvPr/>
        </p:nvSpPr>
        <p:spPr>
          <a:xfrm>
            <a:off x="9418421" y="5149025"/>
            <a:ext cx="448322" cy="448829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E86C2E-20E9-4DF6-B70E-EA981209C79B}"/>
              </a:ext>
            </a:extLst>
          </p:cNvPr>
          <p:cNvCxnSpPr>
            <a:cxnSpLocks/>
            <a:stCxn id="34" idx="6"/>
            <a:endCxn id="35" idx="1"/>
          </p:cNvCxnSpPr>
          <p:nvPr/>
        </p:nvCxnSpPr>
        <p:spPr>
          <a:xfrm>
            <a:off x="9642582" y="4214268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AD6F7F-9FFC-4A81-81DE-DC9660EDC5C7}"/>
              </a:ext>
            </a:extLst>
          </p:cNvPr>
          <p:cNvCxnSpPr>
            <a:cxnSpLocks/>
            <a:stCxn id="36" idx="7"/>
            <a:endCxn id="35" idx="3"/>
          </p:cNvCxnSpPr>
          <p:nvPr/>
        </p:nvCxnSpPr>
        <p:spPr>
          <a:xfrm flipV="1">
            <a:off x="9801088" y="4710115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92AF88-F7C1-4494-B0A8-6917BBCC0523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418421" y="4438682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64FFDC-B4B4-4353-8BA9-511FE6531D59}"/>
              </a:ext>
            </a:extLst>
          </p:cNvPr>
          <p:cNvCxnSpPr>
            <a:cxnSpLocks/>
          </p:cNvCxnSpPr>
          <p:nvPr/>
        </p:nvCxnSpPr>
        <p:spPr>
          <a:xfrm>
            <a:off x="5740302" y="1227014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13A9D5-A3CE-4AF5-AAE3-2C4E0B87A1AE}"/>
              </a:ext>
            </a:extLst>
          </p:cNvPr>
          <p:cNvCxnSpPr>
            <a:cxnSpLocks/>
          </p:cNvCxnSpPr>
          <p:nvPr/>
        </p:nvCxnSpPr>
        <p:spPr>
          <a:xfrm flipV="1">
            <a:off x="5898808" y="1722861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FDEB03-3692-40C4-A047-4EF1DB6D2A43}"/>
              </a:ext>
            </a:extLst>
          </p:cNvPr>
          <p:cNvCxnSpPr>
            <a:cxnSpLocks/>
          </p:cNvCxnSpPr>
          <p:nvPr/>
        </p:nvCxnSpPr>
        <p:spPr>
          <a:xfrm>
            <a:off x="5516141" y="1451428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4497D1B-AE10-421D-8B60-162741A95C2E}"/>
              </a:ext>
            </a:extLst>
          </p:cNvPr>
          <p:cNvSpPr/>
          <p:nvPr/>
        </p:nvSpPr>
        <p:spPr>
          <a:xfrm>
            <a:off x="5291980" y="1013234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46F62F-BE48-45C2-84E7-55D31167F2F9}"/>
              </a:ext>
            </a:extLst>
          </p:cNvPr>
          <p:cNvSpPr/>
          <p:nvPr/>
        </p:nvSpPr>
        <p:spPr>
          <a:xfrm>
            <a:off x="6236563" y="1311526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C35591-D5AA-4558-8D8B-938858C9F4F2}"/>
              </a:ext>
            </a:extLst>
          </p:cNvPr>
          <p:cNvSpPr/>
          <p:nvPr/>
        </p:nvSpPr>
        <p:spPr>
          <a:xfrm>
            <a:off x="5595394" y="2147588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767E696-05ED-4A8C-A213-4D2E93D53366}"/>
              </a:ext>
            </a:extLst>
          </p:cNvPr>
          <p:cNvSpPr/>
          <p:nvPr/>
        </p:nvSpPr>
        <p:spPr>
          <a:xfrm rot="2474072">
            <a:off x="4564022" y="2867127"/>
            <a:ext cx="629962" cy="892651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E9519CE1-6B32-4DBA-83D5-3EBE5C7AACED}"/>
              </a:ext>
            </a:extLst>
          </p:cNvPr>
          <p:cNvSpPr/>
          <p:nvPr/>
        </p:nvSpPr>
        <p:spPr>
          <a:xfrm rot="19323801">
            <a:off x="6640130" y="2932138"/>
            <a:ext cx="629962" cy="89265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06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B87DAF8-AF4C-47C9-B5ED-6DA5EA1F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149642" y="2916476"/>
            <a:ext cx="1485900" cy="221003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2DE331D-9547-49BB-B22F-6425A638B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0" t="25000" r="44499" b="18123"/>
          <a:stretch/>
        </p:blipFill>
        <p:spPr>
          <a:xfrm>
            <a:off x="7401618" y="2948155"/>
            <a:ext cx="1485900" cy="2210039"/>
          </a:xfrm>
          <a:prstGeom prst="rect">
            <a:avLst/>
          </a:prstGeom>
        </p:spPr>
      </p:pic>
      <p:sp>
        <p:nvSpPr>
          <p:cNvPr id="20" name="Smiley Face 19">
            <a:extLst>
              <a:ext uri="{FF2B5EF4-FFF2-40B4-BE49-F238E27FC236}">
                <a16:creationId xmlns:a16="http://schemas.microsoft.com/office/drawing/2014/main" id="{2A42799B-20D6-458E-BA00-E6FB177FF14E}"/>
              </a:ext>
            </a:extLst>
          </p:cNvPr>
          <p:cNvSpPr/>
          <p:nvPr/>
        </p:nvSpPr>
        <p:spPr>
          <a:xfrm>
            <a:off x="2663838" y="3151767"/>
            <a:ext cx="448322" cy="44882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628DF131-1AC2-4F3E-B8E9-D778247A5024}"/>
              </a:ext>
            </a:extLst>
          </p:cNvPr>
          <p:cNvSpPr/>
          <p:nvPr/>
        </p:nvSpPr>
        <p:spPr>
          <a:xfrm>
            <a:off x="3608421" y="3488929"/>
            <a:ext cx="448322" cy="44882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2B3636B1-5574-49CB-9585-21DBCBA551D2}"/>
              </a:ext>
            </a:extLst>
          </p:cNvPr>
          <p:cNvSpPr/>
          <p:nvPr/>
        </p:nvSpPr>
        <p:spPr>
          <a:xfrm>
            <a:off x="2887999" y="4310939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83F314-BA92-47DC-94FF-F9B12C6C341C}"/>
              </a:ext>
            </a:extLst>
          </p:cNvPr>
          <p:cNvCxnSpPr>
            <a:cxnSpLocks/>
            <a:stCxn id="20" idx="6"/>
            <a:endCxn id="23" idx="1"/>
          </p:cNvCxnSpPr>
          <p:nvPr/>
        </p:nvCxnSpPr>
        <p:spPr>
          <a:xfrm>
            <a:off x="3112160" y="3376182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4DF7EE-8CD2-4A98-93A0-9EB77FB93626}"/>
              </a:ext>
            </a:extLst>
          </p:cNvPr>
          <p:cNvCxnSpPr>
            <a:cxnSpLocks/>
            <a:stCxn id="24" idx="7"/>
            <a:endCxn id="23" idx="3"/>
          </p:cNvCxnSpPr>
          <p:nvPr/>
        </p:nvCxnSpPr>
        <p:spPr>
          <a:xfrm flipV="1">
            <a:off x="3270666" y="3872029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058029-A092-4027-8BBE-E49DFAA76FA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2887999" y="3600596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Smiley Face 33">
            <a:extLst>
              <a:ext uri="{FF2B5EF4-FFF2-40B4-BE49-F238E27FC236}">
                <a16:creationId xmlns:a16="http://schemas.microsoft.com/office/drawing/2014/main" id="{9ACD8D5B-C241-4E14-8352-C6B8762703A3}"/>
              </a:ext>
            </a:extLst>
          </p:cNvPr>
          <p:cNvSpPr/>
          <p:nvPr/>
        </p:nvSpPr>
        <p:spPr>
          <a:xfrm>
            <a:off x="9078851" y="3217496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4EF51D85-AFB7-4D46-A192-5D5C3D5A1545}"/>
              </a:ext>
            </a:extLst>
          </p:cNvPr>
          <p:cNvSpPr/>
          <p:nvPr/>
        </p:nvSpPr>
        <p:spPr>
          <a:xfrm>
            <a:off x="10023434" y="3554658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FB5547BF-DFF0-4E57-8BDA-3AF952AE31C8}"/>
              </a:ext>
            </a:extLst>
          </p:cNvPr>
          <p:cNvSpPr/>
          <p:nvPr/>
        </p:nvSpPr>
        <p:spPr>
          <a:xfrm>
            <a:off x="9303012" y="4376668"/>
            <a:ext cx="448322" cy="448829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E86C2E-20E9-4DF6-B70E-EA981209C79B}"/>
              </a:ext>
            </a:extLst>
          </p:cNvPr>
          <p:cNvCxnSpPr>
            <a:cxnSpLocks/>
            <a:stCxn id="34" idx="6"/>
            <a:endCxn id="35" idx="1"/>
          </p:cNvCxnSpPr>
          <p:nvPr/>
        </p:nvCxnSpPr>
        <p:spPr>
          <a:xfrm>
            <a:off x="9527173" y="3441911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AD6F7F-9FFC-4A81-81DE-DC9660EDC5C7}"/>
              </a:ext>
            </a:extLst>
          </p:cNvPr>
          <p:cNvCxnSpPr>
            <a:cxnSpLocks/>
            <a:stCxn id="36" idx="7"/>
            <a:endCxn id="35" idx="3"/>
          </p:cNvCxnSpPr>
          <p:nvPr/>
        </p:nvCxnSpPr>
        <p:spPr>
          <a:xfrm flipV="1">
            <a:off x="9685679" y="3937758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92AF88-F7C1-4494-B0A8-6917BBCC0523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303012" y="3666325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64FFDC-B4B4-4353-8BA9-511FE6531D59}"/>
              </a:ext>
            </a:extLst>
          </p:cNvPr>
          <p:cNvCxnSpPr>
            <a:cxnSpLocks/>
          </p:cNvCxnSpPr>
          <p:nvPr/>
        </p:nvCxnSpPr>
        <p:spPr>
          <a:xfrm>
            <a:off x="5624893" y="454657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13A9D5-A3CE-4AF5-AAE3-2C4E0B87A1AE}"/>
              </a:ext>
            </a:extLst>
          </p:cNvPr>
          <p:cNvCxnSpPr>
            <a:cxnSpLocks/>
          </p:cNvCxnSpPr>
          <p:nvPr/>
        </p:nvCxnSpPr>
        <p:spPr>
          <a:xfrm flipV="1">
            <a:off x="5783399" y="950504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FDEB03-3692-40C4-A047-4EF1DB6D2A43}"/>
              </a:ext>
            </a:extLst>
          </p:cNvPr>
          <p:cNvCxnSpPr>
            <a:cxnSpLocks/>
          </p:cNvCxnSpPr>
          <p:nvPr/>
        </p:nvCxnSpPr>
        <p:spPr>
          <a:xfrm>
            <a:off x="5400732" y="679071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4497D1B-AE10-421D-8B60-162741A95C2E}"/>
              </a:ext>
            </a:extLst>
          </p:cNvPr>
          <p:cNvSpPr/>
          <p:nvPr/>
        </p:nvSpPr>
        <p:spPr>
          <a:xfrm>
            <a:off x="5176571" y="240877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46F62F-BE48-45C2-84E7-55D31167F2F9}"/>
              </a:ext>
            </a:extLst>
          </p:cNvPr>
          <p:cNvSpPr/>
          <p:nvPr/>
        </p:nvSpPr>
        <p:spPr>
          <a:xfrm>
            <a:off x="6121154" y="539169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C35591-D5AA-4558-8D8B-938858C9F4F2}"/>
              </a:ext>
            </a:extLst>
          </p:cNvPr>
          <p:cNvSpPr/>
          <p:nvPr/>
        </p:nvSpPr>
        <p:spPr>
          <a:xfrm>
            <a:off x="5479985" y="1375231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767E696-05ED-4A8C-A213-4D2E93D53366}"/>
              </a:ext>
            </a:extLst>
          </p:cNvPr>
          <p:cNvSpPr/>
          <p:nvPr/>
        </p:nvSpPr>
        <p:spPr>
          <a:xfrm rot="2474072">
            <a:off x="4448613" y="2094770"/>
            <a:ext cx="629962" cy="892651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E9519CE1-6B32-4DBA-83D5-3EBE5C7AACED}"/>
              </a:ext>
            </a:extLst>
          </p:cNvPr>
          <p:cNvSpPr/>
          <p:nvPr/>
        </p:nvSpPr>
        <p:spPr>
          <a:xfrm rot="19323801">
            <a:off x="6524721" y="2159781"/>
            <a:ext cx="629962" cy="89265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6B4EB3-EA10-4823-BE2A-A1DAA1E36EAB}"/>
              </a:ext>
            </a:extLst>
          </p:cNvPr>
          <p:cNvSpPr/>
          <p:nvPr/>
        </p:nvSpPr>
        <p:spPr>
          <a:xfrm>
            <a:off x="6937874" y="1150816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3D34C14-BBA2-43B1-822B-17395E3A1CE8}"/>
              </a:ext>
            </a:extLst>
          </p:cNvPr>
          <p:cNvSpPr/>
          <p:nvPr/>
        </p:nvSpPr>
        <p:spPr>
          <a:xfrm>
            <a:off x="4069455" y="4310938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FDC1FB-49C0-42C7-98F8-41CF0C43BEC4}"/>
              </a:ext>
            </a:extLst>
          </p:cNvPr>
          <p:cNvSpPr/>
          <p:nvPr/>
        </p:nvSpPr>
        <p:spPr>
          <a:xfrm>
            <a:off x="10693676" y="4507581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4C24AD-A116-4D53-83B8-B8508EEB6B55}"/>
              </a:ext>
            </a:extLst>
          </p:cNvPr>
          <p:cNvSpPr/>
          <p:nvPr/>
        </p:nvSpPr>
        <p:spPr>
          <a:xfrm>
            <a:off x="1216241" y="5335480"/>
            <a:ext cx="10191565" cy="448829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bg2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55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D0FB-0541-4C93-908D-BC894CCE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Groups </a:t>
            </a:r>
            <a:r>
              <a:rPr lang="it-IT" dirty="0" err="1"/>
              <a:t>similarity</a:t>
            </a:r>
            <a:endParaRPr lang="it-IT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B87DAF8-AF4C-47C9-B5ED-6DA5EA1F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18321" y="2421388"/>
            <a:ext cx="1485900" cy="221003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2DE331D-9547-49BB-B22F-6425A638B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0" t="25000" r="44499" b="18123"/>
          <a:stretch/>
        </p:blipFill>
        <p:spPr>
          <a:xfrm>
            <a:off x="6747064" y="2421388"/>
            <a:ext cx="1485900" cy="2210039"/>
          </a:xfrm>
          <a:prstGeom prst="rect">
            <a:avLst/>
          </a:prstGeom>
        </p:spPr>
      </p:pic>
      <p:sp>
        <p:nvSpPr>
          <p:cNvPr id="20" name="Smiley Face 19">
            <a:extLst>
              <a:ext uri="{FF2B5EF4-FFF2-40B4-BE49-F238E27FC236}">
                <a16:creationId xmlns:a16="http://schemas.microsoft.com/office/drawing/2014/main" id="{2A42799B-20D6-458E-BA00-E6FB177FF14E}"/>
              </a:ext>
            </a:extLst>
          </p:cNvPr>
          <p:cNvSpPr/>
          <p:nvPr/>
        </p:nvSpPr>
        <p:spPr>
          <a:xfrm>
            <a:off x="2206102" y="2625000"/>
            <a:ext cx="448322" cy="44882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628DF131-1AC2-4F3E-B8E9-D778247A5024}"/>
              </a:ext>
            </a:extLst>
          </p:cNvPr>
          <p:cNvSpPr/>
          <p:nvPr/>
        </p:nvSpPr>
        <p:spPr>
          <a:xfrm>
            <a:off x="3150685" y="2962162"/>
            <a:ext cx="448322" cy="44882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2B3636B1-5574-49CB-9585-21DBCBA551D2}"/>
              </a:ext>
            </a:extLst>
          </p:cNvPr>
          <p:cNvSpPr/>
          <p:nvPr/>
        </p:nvSpPr>
        <p:spPr>
          <a:xfrm>
            <a:off x="2430263" y="3784172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83F314-BA92-47DC-94FF-F9B12C6C341C}"/>
              </a:ext>
            </a:extLst>
          </p:cNvPr>
          <p:cNvCxnSpPr>
            <a:cxnSpLocks/>
            <a:stCxn id="20" idx="6"/>
            <a:endCxn id="23" idx="1"/>
          </p:cNvCxnSpPr>
          <p:nvPr/>
        </p:nvCxnSpPr>
        <p:spPr>
          <a:xfrm>
            <a:off x="2654424" y="2849415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4DF7EE-8CD2-4A98-93A0-9EB77FB93626}"/>
              </a:ext>
            </a:extLst>
          </p:cNvPr>
          <p:cNvCxnSpPr>
            <a:cxnSpLocks/>
            <a:stCxn id="24" idx="7"/>
            <a:endCxn id="23" idx="3"/>
          </p:cNvCxnSpPr>
          <p:nvPr/>
        </p:nvCxnSpPr>
        <p:spPr>
          <a:xfrm flipV="1">
            <a:off x="2812930" y="3345262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058029-A092-4027-8BBE-E49DFAA76FA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2430263" y="3073829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Smiley Face 33">
            <a:extLst>
              <a:ext uri="{FF2B5EF4-FFF2-40B4-BE49-F238E27FC236}">
                <a16:creationId xmlns:a16="http://schemas.microsoft.com/office/drawing/2014/main" id="{9ACD8D5B-C241-4E14-8352-C6B8762703A3}"/>
              </a:ext>
            </a:extLst>
          </p:cNvPr>
          <p:cNvSpPr/>
          <p:nvPr/>
        </p:nvSpPr>
        <p:spPr>
          <a:xfrm>
            <a:off x="8621115" y="2690729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4EF51D85-AFB7-4D46-A192-5D5C3D5A1545}"/>
              </a:ext>
            </a:extLst>
          </p:cNvPr>
          <p:cNvSpPr/>
          <p:nvPr/>
        </p:nvSpPr>
        <p:spPr>
          <a:xfrm>
            <a:off x="9565698" y="3027891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FB5547BF-DFF0-4E57-8BDA-3AF952AE31C8}"/>
              </a:ext>
            </a:extLst>
          </p:cNvPr>
          <p:cNvSpPr/>
          <p:nvPr/>
        </p:nvSpPr>
        <p:spPr>
          <a:xfrm>
            <a:off x="8845276" y="3849901"/>
            <a:ext cx="448322" cy="448829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E86C2E-20E9-4DF6-B70E-EA981209C79B}"/>
              </a:ext>
            </a:extLst>
          </p:cNvPr>
          <p:cNvCxnSpPr>
            <a:cxnSpLocks/>
            <a:stCxn id="34" idx="6"/>
            <a:endCxn id="35" idx="1"/>
          </p:cNvCxnSpPr>
          <p:nvPr/>
        </p:nvCxnSpPr>
        <p:spPr>
          <a:xfrm>
            <a:off x="9069437" y="2915144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AD6F7F-9FFC-4A81-81DE-DC9660EDC5C7}"/>
              </a:ext>
            </a:extLst>
          </p:cNvPr>
          <p:cNvCxnSpPr>
            <a:cxnSpLocks/>
            <a:stCxn id="36" idx="7"/>
            <a:endCxn id="35" idx="3"/>
          </p:cNvCxnSpPr>
          <p:nvPr/>
        </p:nvCxnSpPr>
        <p:spPr>
          <a:xfrm flipV="1">
            <a:off x="9227943" y="3410991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92AF88-F7C1-4494-B0A8-6917BBCC0523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8845276" y="3139558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Smiley Face 45">
            <a:extLst>
              <a:ext uri="{FF2B5EF4-FFF2-40B4-BE49-F238E27FC236}">
                <a16:creationId xmlns:a16="http://schemas.microsoft.com/office/drawing/2014/main" id="{BF0C0B8B-11C3-441C-9F27-18A31530C8B0}"/>
              </a:ext>
            </a:extLst>
          </p:cNvPr>
          <p:cNvSpPr/>
          <p:nvPr/>
        </p:nvSpPr>
        <p:spPr>
          <a:xfrm>
            <a:off x="9905910" y="4182598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Smiley Face 46">
            <a:extLst>
              <a:ext uri="{FF2B5EF4-FFF2-40B4-BE49-F238E27FC236}">
                <a16:creationId xmlns:a16="http://schemas.microsoft.com/office/drawing/2014/main" id="{46C4DFA0-4740-4CC8-B81B-926A7C0A7737}"/>
              </a:ext>
            </a:extLst>
          </p:cNvPr>
          <p:cNvSpPr/>
          <p:nvPr/>
        </p:nvSpPr>
        <p:spPr>
          <a:xfrm>
            <a:off x="9493748" y="5112891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14BA19-B604-4FCF-9B9D-B88F42BE3FD2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9227943" y="4101483"/>
            <a:ext cx="677967" cy="3055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F79A72C-DE71-49D3-80F2-E0C942BA7CBF}"/>
              </a:ext>
            </a:extLst>
          </p:cNvPr>
          <p:cNvCxnSpPr>
            <a:cxnSpLocks/>
            <a:stCxn id="47" idx="7"/>
            <a:endCxn id="46" idx="4"/>
          </p:cNvCxnSpPr>
          <p:nvPr/>
        </p:nvCxnSpPr>
        <p:spPr>
          <a:xfrm flipV="1">
            <a:off x="9876415" y="4631427"/>
            <a:ext cx="253656" cy="54719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72B504-A352-4DC0-9AFC-60D1FF24E837}"/>
              </a:ext>
            </a:extLst>
          </p:cNvPr>
          <p:cNvCxnSpPr>
            <a:cxnSpLocks/>
            <a:stCxn id="35" idx="6"/>
            <a:endCxn id="55" idx="2"/>
          </p:cNvCxnSpPr>
          <p:nvPr/>
        </p:nvCxnSpPr>
        <p:spPr>
          <a:xfrm flipV="1">
            <a:off x="10014020" y="3248656"/>
            <a:ext cx="616989" cy="36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Smiley Face 54">
            <a:extLst>
              <a:ext uri="{FF2B5EF4-FFF2-40B4-BE49-F238E27FC236}">
                <a16:creationId xmlns:a16="http://schemas.microsoft.com/office/drawing/2014/main" id="{86078AFA-84D1-4419-AE12-43F3B07D6734}"/>
              </a:ext>
            </a:extLst>
          </p:cNvPr>
          <p:cNvSpPr/>
          <p:nvPr/>
        </p:nvSpPr>
        <p:spPr>
          <a:xfrm>
            <a:off x="10631009" y="3024241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04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D0FB-0541-4C93-908D-BC894CCE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Groups </a:t>
            </a:r>
            <a:r>
              <a:rPr lang="it-IT" dirty="0" err="1"/>
              <a:t>similarity</a:t>
            </a:r>
            <a:endParaRPr lang="it-IT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B87DAF8-AF4C-47C9-B5ED-6DA5EA1F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18321" y="2421388"/>
            <a:ext cx="1485900" cy="221003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2DE331D-9547-49BB-B22F-6425A638B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0" t="25000" r="44499" b="18123"/>
          <a:stretch/>
        </p:blipFill>
        <p:spPr>
          <a:xfrm>
            <a:off x="6747064" y="2421388"/>
            <a:ext cx="1485900" cy="2210039"/>
          </a:xfrm>
          <a:prstGeom prst="rect">
            <a:avLst/>
          </a:prstGeom>
        </p:spPr>
      </p:pic>
      <p:sp>
        <p:nvSpPr>
          <p:cNvPr id="20" name="Smiley Face 19">
            <a:extLst>
              <a:ext uri="{FF2B5EF4-FFF2-40B4-BE49-F238E27FC236}">
                <a16:creationId xmlns:a16="http://schemas.microsoft.com/office/drawing/2014/main" id="{2A42799B-20D6-458E-BA00-E6FB177FF14E}"/>
              </a:ext>
            </a:extLst>
          </p:cNvPr>
          <p:cNvSpPr/>
          <p:nvPr/>
        </p:nvSpPr>
        <p:spPr>
          <a:xfrm>
            <a:off x="2206102" y="2625000"/>
            <a:ext cx="448322" cy="44882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628DF131-1AC2-4F3E-B8E9-D778247A5024}"/>
              </a:ext>
            </a:extLst>
          </p:cNvPr>
          <p:cNvSpPr/>
          <p:nvPr/>
        </p:nvSpPr>
        <p:spPr>
          <a:xfrm>
            <a:off x="3150685" y="2962162"/>
            <a:ext cx="448322" cy="44882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2B3636B1-5574-49CB-9585-21DBCBA551D2}"/>
              </a:ext>
            </a:extLst>
          </p:cNvPr>
          <p:cNvSpPr/>
          <p:nvPr/>
        </p:nvSpPr>
        <p:spPr>
          <a:xfrm>
            <a:off x="2430263" y="3784172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83F314-BA92-47DC-94FF-F9B12C6C341C}"/>
              </a:ext>
            </a:extLst>
          </p:cNvPr>
          <p:cNvCxnSpPr>
            <a:cxnSpLocks/>
            <a:stCxn id="20" idx="6"/>
            <a:endCxn id="23" idx="1"/>
          </p:cNvCxnSpPr>
          <p:nvPr/>
        </p:nvCxnSpPr>
        <p:spPr>
          <a:xfrm>
            <a:off x="2654424" y="2849415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4DF7EE-8CD2-4A98-93A0-9EB77FB93626}"/>
              </a:ext>
            </a:extLst>
          </p:cNvPr>
          <p:cNvCxnSpPr>
            <a:cxnSpLocks/>
            <a:stCxn id="24" idx="7"/>
            <a:endCxn id="23" idx="3"/>
          </p:cNvCxnSpPr>
          <p:nvPr/>
        </p:nvCxnSpPr>
        <p:spPr>
          <a:xfrm flipV="1">
            <a:off x="2812930" y="3345262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058029-A092-4027-8BBE-E49DFAA76FA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2430263" y="3073829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Smiley Face 33">
            <a:extLst>
              <a:ext uri="{FF2B5EF4-FFF2-40B4-BE49-F238E27FC236}">
                <a16:creationId xmlns:a16="http://schemas.microsoft.com/office/drawing/2014/main" id="{9ACD8D5B-C241-4E14-8352-C6B8762703A3}"/>
              </a:ext>
            </a:extLst>
          </p:cNvPr>
          <p:cNvSpPr/>
          <p:nvPr/>
        </p:nvSpPr>
        <p:spPr>
          <a:xfrm>
            <a:off x="8621115" y="2690729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4EF51D85-AFB7-4D46-A192-5D5C3D5A1545}"/>
              </a:ext>
            </a:extLst>
          </p:cNvPr>
          <p:cNvSpPr/>
          <p:nvPr/>
        </p:nvSpPr>
        <p:spPr>
          <a:xfrm>
            <a:off x="9565698" y="3027891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FB5547BF-DFF0-4E57-8BDA-3AF952AE31C8}"/>
              </a:ext>
            </a:extLst>
          </p:cNvPr>
          <p:cNvSpPr/>
          <p:nvPr/>
        </p:nvSpPr>
        <p:spPr>
          <a:xfrm>
            <a:off x="8845276" y="3849901"/>
            <a:ext cx="448322" cy="448829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E86C2E-20E9-4DF6-B70E-EA981209C79B}"/>
              </a:ext>
            </a:extLst>
          </p:cNvPr>
          <p:cNvCxnSpPr>
            <a:cxnSpLocks/>
            <a:stCxn id="34" idx="6"/>
            <a:endCxn id="35" idx="1"/>
          </p:cNvCxnSpPr>
          <p:nvPr/>
        </p:nvCxnSpPr>
        <p:spPr>
          <a:xfrm>
            <a:off x="9069437" y="2915144"/>
            <a:ext cx="561916" cy="17847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AD6F7F-9FFC-4A81-81DE-DC9660EDC5C7}"/>
              </a:ext>
            </a:extLst>
          </p:cNvPr>
          <p:cNvCxnSpPr>
            <a:cxnSpLocks/>
            <a:stCxn id="36" idx="7"/>
            <a:endCxn id="35" idx="3"/>
          </p:cNvCxnSpPr>
          <p:nvPr/>
        </p:nvCxnSpPr>
        <p:spPr>
          <a:xfrm flipV="1">
            <a:off x="9227943" y="3410991"/>
            <a:ext cx="403410" cy="5046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92AF88-F7C1-4494-B0A8-6917BBCC0523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8845276" y="3139558"/>
            <a:ext cx="224161" cy="710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Smiley Face 45">
            <a:extLst>
              <a:ext uri="{FF2B5EF4-FFF2-40B4-BE49-F238E27FC236}">
                <a16:creationId xmlns:a16="http://schemas.microsoft.com/office/drawing/2014/main" id="{BF0C0B8B-11C3-441C-9F27-18A31530C8B0}"/>
              </a:ext>
            </a:extLst>
          </p:cNvPr>
          <p:cNvSpPr/>
          <p:nvPr/>
        </p:nvSpPr>
        <p:spPr>
          <a:xfrm>
            <a:off x="9905910" y="4182598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Smiley Face 46">
            <a:extLst>
              <a:ext uri="{FF2B5EF4-FFF2-40B4-BE49-F238E27FC236}">
                <a16:creationId xmlns:a16="http://schemas.microsoft.com/office/drawing/2014/main" id="{46C4DFA0-4740-4CC8-B81B-926A7C0A7737}"/>
              </a:ext>
            </a:extLst>
          </p:cNvPr>
          <p:cNvSpPr/>
          <p:nvPr/>
        </p:nvSpPr>
        <p:spPr>
          <a:xfrm>
            <a:off x="9493748" y="5112891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14BA19-B604-4FCF-9B9D-B88F42BE3FD2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9293598" y="4074316"/>
            <a:ext cx="612312" cy="33269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F79A72C-DE71-49D3-80F2-E0C942BA7CBF}"/>
              </a:ext>
            </a:extLst>
          </p:cNvPr>
          <p:cNvCxnSpPr>
            <a:cxnSpLocks/>
            <a:stCxn id="47" idx="7"/>
            <a:endCxn id="46" idx="4"/>
          </p:cNvCxnSpPr>
          <p:nvPr/>
        </p:nvCxnSpPr>
        <p:spPr>
          <a:xfrm flipV="1">
            <a:off x="9876415" y="4631427"/>
            <a:ext cx="253656" cy="54719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72B504-A352-4DC0-9AFC-60D1FF24E837}"/>
              </a:ext>
            </a:extLst>
          </p:cNvPr>
          <p:cNvCxnSpPr>
            <a:cxnSpLocks/>
            <a:stCxn id="35" idx="6"/>
            <a:endCxn id="55" idx="2"/>
          </p:cNvCxnSpPr>
          <p:nvPr/>
        </p:nvCxnSpPr>
        <p:spPr>
          <a:xfrm flipV="1">
            <a:off x="10014020" y="3248656"/>
            <a:ext cx="616989" cy="36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Smiley Face 54">
            <a:extLst>
              <a:ext uri="{FF2B5EF4-FFF2-40B4-BE49-F238E27FC236}">
                <a16:creationId xmlns:a16="http://schemas.microsoft.com/office/drawing/2014/main" id="{86078AFA-84D1-4419-AE12-43F3B07D6734}"/>
              </a:ext>
            </a:extLst>
          </p:cNvPr>
          <p:cNvSpPr/>
          <p:nvPr/>
        </p:nvSpPr>
        <p:spPr>
          <a:xfrm>
            <a:off x="10631009" y="3024241"/>
            <a:ext cx="448322" cy="448829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7337192E-14DF-464D-8F54-8E4708B4951E}"/>
              </a:ext>
            </a:extLst>
          </p:cNvPr>
          <p:cNvSpPr/>
          <p:nvPr/>
        </p:nvSpPr>
        <p:spPr>
          <a:xfrm>
            <a:off x="9149137" y="3910102"/>
            <a:ext cx="1585865" cy="1523618"/>
          </a:xfrm>
          <a:prstGeom prst="mathMultiply">
            <a:avLst>
              <a:gd name="adj1" fmla="val 13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32260062-D704-4AC4-B68C-B2C89F4A79C7}"/>
              </a:ext>
            </a:extLst>
          </p:cNvPr>
          <p:cNvSpPr/>
          <p:nvPr/>
        </p:nvSpPr>
        <p:spPr>
          <a:xfrm>
            <a:off x="10158685" y="2766665"/>
            <a:ext cx="1122945" cy="1078868"/>
          </a:xfrm>
          <a:prstGeom prst="mathMultiply">
            <a:avLst>
              <a:gd name="adj1" fmla="val 13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83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F41B9-E4BC-4005-A2FD-F149DE979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6" y="2192583"/>
            <a:ext cx="10350307" cy="30304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451F16-C011-4E7F-971B-BA2B2C41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Are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symmetric</a:t>
            </a:r>
            <a:r>
              <a:rPr lang="it-IT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9137A-DAC6-431C-8E3F-40C247DE685C}"/>
              </a:ext>
            </a:extLst>
          </p:cNvPr>
          <p:cNvSpPr txBox="1"/>
          <p:nvPr/>
        </p:nvSpPr>
        <p:spPr>
          <a:xfrm>
            <a:off x="934681" y="2460012"/>
            <a:ext cx="13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Extreme </a:t>
            </a:r>
            <a:r>
              <a:rPr lang="it-IT" b="1" dirty="0" err="1"/>
              <a:t>left</a:t>
            </a:r>
            <a:endParaRPr lang="it-IT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C1042-DCB6-469C-B724-2E2E11E968E0}"/>
              </a:ext>
            </a:extLst>
          </p:cNvPr>
          <p:cNvSpPr txBox="1"/>
          <p:nvPr/>
        </p:nvSpPr>
        <p:spPr>
          <a:xfrm>
            <a:off x="3510685" y="4245903"/>
            <a:ext cx="130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Left </a:t>
            </a:r>
            <a:r>
              <a:rPr lang="it-IT" b="1" dirty="0" err="1"/>
              <a:t>leaning</a:t>
            </a:r>
            <a:endParaRPr lang="it-IT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CE538-1CDB-4BD8-8374-C6770552E5E2}"/>
              </a:ext>
            </a:extLst>
          </p:cNvPr>
          <p:cNvSpPr txBox="1"/>
          <p:nvPr/>
        </p:nvSpPr>
        <p:spPr>
          <a:xfrm>
            <a:off x="8405333" y="2935683"/>
            <a:ext cx="14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Right</a:t>
            </a:r>
            <a:r>
              <a:rPr lang="it-IT" b="1" dirty="0"/>
              <a:t> </a:t>
            </a:r>
            <a:r>
              <a:rPr lang="it-IT" b="1" dirty="0" err="1"/>
              <a:t>leaning</a:t>
            </a:r>
            <a:endParaRPr lang="it-IT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891FB-794B-4BFC-813C-24CAD4528386}"/>
              </a:ext>
            </a:extLst>
          </p:cNvPr>
          <p:cNvSpPr txBox="1"/>
          <p:nvPr/>
        </p:nvSpPr>
        <p:spPr>
          <a:xfrm>
            <a:off x="9490701" y="4422998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Extreme </a:t>
            </a:r>
            <a:r>
              <a:rPr lang="it-IT" b="1" dirty="0" err="1"/>
              <a:t>Right</a:t>
            </a:r>
            <a:endParaRPr lang="it-IT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9B1AE-A0F0-4F3D-9A12-DDFD87AF333C}"/>
              </a:ext>
            </a:extLst>
          </p:cNvPr>
          <p:cNvSpPr txBox="1"/>
          <p:nvPr/>
        </p:nvSpPr>
        <p:spPr>
          <a:xfrm>
            <a:off x="6562553" y="4144405"/>
            <a:ext cx="90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Neutral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9759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38C2B6A-0D32-4129-BC1E-D25C69DF4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541105" y="3654894"/>
            <a:ext cx="1485900" cy="221003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3A8F4EC-510D-4086-AA71-DC2EDFA2A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434480" y="3833921"/>
            <a:ext cx="1485900" cy="221003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C60E3DA-62CC-44D1-AE6B-DC06C522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945256" y="3666727"/>
            <a:ext cx="1485900" cy="2210039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3C09974-F885-4904-B8FF-F7A27659D7CC}"/>
              </a:ext>
            </a:extLst>
          </p:cNvPr>
          <p:cNvSpPr/>
          <p:nvPr/>
        </p:nvSpPr>
        <p:spPr>
          <a:xfrm>
            <a:off x="1189608" y="1473693"/>
            <a:ext cx="3696349" cy="1821319"/>
          </a:xfrm>
          <a:prstGeom prst="wedgeRoundRectCallout">
            <a:avLst>
              <a:gd name="adj1" fmla="val 9874"/>
              <a:gd name="adj2" fmla="val 85857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F194E27-9A40-48AB-ABFD-60F877AD782F}"/>
              </a:ext>
            </a:extLst>
          </p:cNvPr>
          <p:cNvSpPr/>
          <p:nvPr/>
        </p:nvSpPr>
        <p:spPr>
          <a:xfrm>
            <a:off x="6339557" y="1737858"/>
            <a:ext cx="3380764" cy="1325563"/>
          </a:xfrm>
          <a:prstGeom prst="wedgeRoundRectCallout">
            <a:avLst>
              <a:gd name="adj1" fmla="val 21074"/>
              <a:gd name="adj2" fmla="val 10013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19F3200-3E4F-432E-B31A-E997C9ACEF1C}"/>
              </a:ext>
            </a:extLst>
          </p:cNvPr>
          <p:cNvSpPr/>
          <p:nvPr/>
        </p:nvSpPr>
        <p:spPr>
          <a:xfrm>
            <a:off x="6313713" y="1473693"/>
            <a:ext cx="3696348" cy="1717580"/>
          </a:xfrm>
          <a:prstGeom prst="wedgeRoundRectCallout">
            <a:avLst>
              <a:gd name="adj1" fmla="val -23475"/>
              <a:gd name="adj2" fmla="val 83986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903046-7DA7-429E-AABC-0D0203A32460}"/>
              </a:ext>
            </a:extLst>
          </p:cNvPr>
          <p:cNvSpPr/>
          <p:nvPr/>
        </p:nvSpPr>
        <p:spPr>
          <a:xfrm>
            <a:off x="4223889" y="2103581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A36D34-D9D9-4090-88DA-4603D9DBF2F6}"/>
              </a:ext>
            </a:extLst>
          </p:cNvPr>
          <p:cNvSpPr/>
          <p:nvPr/>
        </p:nvSpPr>
        <p:spPr>
          <a:xfrm>
            <a:off x="6441223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0C1E506-0616-4576-9F98-FD7E7D1E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2321" y="2368857"/>
            <a:ext cx="384692" cy="3402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F52BC3B-91A8-4F37-A07D-65CAC4542D18}"/>
              </a:ext>
            </a:extLst>
          </p:cNvPr>
          <p:cNvSpPr/>
          <p:nvPr/>
        </p:nvSpPr>
        <p:spPr>
          <a:xfrm>
            <a:off x="8252226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Gay </a:t>
            </a:r>
            <a:r>
              <a:rPr lang="it-IT" dirty="0" err="1">
                <a:solidFill>
                  <a:srgbClr val="000000"/>
                </a:solidFill>
              </a:rPr>
              <a:t>rights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3FCC3F-6C8D-4EFD-9D4F-9CA006D4895C}"/>
              </a:ext>
            </a:extLst>
          </p:cNvPr>
          <p:cNvSpPr/>
          <p:nvPr/>
        </p:nvSpPr>
        <p:spPr>
          <a:xfrm>
            <a:off x="1293284" y="1604454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E74064-B8FD-422B-A89A-66B055E1E40B}"/>
              </a:ext>
            </a:extLst>
          </p:cNvPr>
          <p:cNvSpPr/>
          <p:nvPr/>
        </p:nvSpPr>
        <p:spPr>
          <a:xfrm>
            <a:off x="3226123" y="1635476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Country music</a:t>
            </a: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BE392B9-41A8-4214-B77F-A9B362CD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826612" y="2463064"/>
            <a:ext cx="384692" cy="3402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9929C7-424C-413A-9CE9-7076B9B9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9197" y="2500560"/>
            <a:ext cx="384692" cy="34022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3A93441-E71E-45E0-804E-42289D84B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3324" y="2422786"/>
            <a:ext cx="384692" cy="3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38C2B6A-0D32-4129-BC1E-D25C69DF4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541105" y="3654894"/>
            <a:ext cx="1485900" cy="221003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3A8F4EC-510D-4086-AA71-DC2EDFA2A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434480" y="3833921"/>
            <a:ext cx="1485900" cy="221003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C60E3DA-62CC-44D1-AE6B-DC06C522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945256" y="3666727"/>
            <a:ext cx="1485900" cy="2210039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F194E27-9A40-48AB-ABFD-60F877AD782F}"/>
              </a:ext>
            </a:extLst>
          </p:cNvPr>
          <p:cNvSpPr/>
          <p:nvPr/>
        </p:nvSpPr>
        <p:spPr>
          <a:xfrm>
            <a:off x="6339557" y="1737858"/>
            <a:ext cx="3380764" cy="1325563"/>
          </a:xfrm>
          <a:prstGeom prst="wedgeRoundRectCallout">
            <a:avLst>
              <a:gd name="adj1" fmla="val 21074"/>
              <a:gd name="adj2" fmla="val 10013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19F3200-3E4F-432E-B31A-E997C9ACEF1C}"/>
              </a:ext>
            </a:extLst>
          </p:cNvPr>
          <p:cNvSpPr/>
          <p:nvPr/>
        </p:nvSpPr>
        <p:spPr>
          <a:xfrm>
            <a:off x="6313713" y="1473693"/>
            <a:ext cx="3696348" cy="1717580"/>
          </a:xfrm>
          <a:prstGeom prst="wedgeRoundRectCallout">
            <a:avLst>
              <a:gd name="adj1" fmla="val -23475"/>
              <a:gd name="adj2" fmla="val 83986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903046-7DA7-429E-AABC-0D0203A32460}"/>
              </a:ext>
            </a:extLst>
          </p:cNvPr>
          <p:cNvSpPr/>
          <p:nvPr/>
        </p:nvSpPr>
        <p:spPr>
          <a:xfrm>
            <a:off x="4223889" y="2103581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A36D34-D9D9-4090-88DA-4603D9DBF2F6}"/>
              </a:ext>
            </a:extLst>
          </p:cNvPr>
          <p:cNvSpPr/>
          <p:nvPr/>
        </p:nvSpPr>
        <p:spPr>
          <a:xfrm>
            <a:off x="6441223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0C1E506-0616-4576-9F98-FD7E7D1E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2321" y="2368857"/>
            <a:ext cx="384692" cy="3402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F52BC3B-91A8-4F37-A07D-65CAC4542D18}"/>
              </a:ext>
            </a:extLst>
          </p:cNvPr>
          <p:cNvSpPr/>
          <p:nvPr/>
        </p:nvSpPr>
        <p:spPr>
          <a:xfrm>
            <a:off x="8252226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Gay </a:t>
            </a:r>
            <a:r>
              <a:rPr lang="it-IT" dirty="0" err="1">
                <a:solidFill>
                  <a:srgbClr val="000000"/>
                </a:solidFill>
              </a:rPr>
              <a:t>rights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3FCC3F-6C8D-4EFD-9D4F-9CA006D4895C}"/>
              </a:ext>
            </a:extLst>
          </p:cNvPr>
          <p:cNvSpPr/>
          <p:nvPr/>
        </p:nvSpPr>
        <p:spPr>
          <a:xfrm>
            <a:off x="1293284" y="1604454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E74064-B8FD-422B-A89A-66B055E1E40B}"/>
              </a:ext>
            </a:extLst>
          </p:cNvPr>
          <p:cNvSpPr/>
          <p:nvPr/>
        </p:nvSpPr>
        <p:spPr>
          <a:xfrm>
            <a:off x="3226123" y="1635476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Country music</a:t>
            </a: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BE392B9-41A8-4214-B77F-A9B362CD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826612" y="2463064"/>
            <a:ext cx="384692" cy="3402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9929C7-424C-413A-9CE9-7076B9B9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9197" y="2500560"/>
            <a:ext cx="384692" cy="34022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3A93441-E71E-45E0-804E-42289D84B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3324" y="2422786"/>
            <a:ext cx="384692" cy="3402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1CD0B-D44A-46E6-9C0F-F111DF57DB6C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2800172" y="2345690"/>
            <a:ext cx="425951" cy="2692"/>
          </a:xfrm>
          <a:prstGeom prst="line">
            <a:avLst/>
          </a:prstGeom>
          <a:ln w="38100">
            <a:solidFill>
              <a:srgbClr val="23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BDA76E66-FD16-4008-A55F-EDA39294FA0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Similarity</a:t>
            </a:r>
            <a:r>
              <a:rPr lang="it-IT" dirty="0"/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381012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38C2B6A-0D32-4129-BC1E-D25C69DF4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541105" y="3654894"/>
            <a:ext cx="1485900" cy="221003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3A8F4EC-510D-4086-AA71-DC2EDFA2A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434480" y="3833921"/>
            <a:ext cx="1485900" cy="221003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C60E3DA-62CC-44D1-AE6B-DC06C522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945256" y="3666727"/>
            <a:ext cx="1485900" cy="221003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22903046-7DA7-429E-AABC-0D0203A32460}"/>
              </a:ext>
            </a:extLst>
          </p:cNvPr>
          <p:cNvSpPr/>
          <p:nvPr/>
        </p:nvSpPr>
        <p:spPr>
          <a:xfrm>
            <a:off x="4223889" y="2103581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A36D34-D9D9-4090-88DA-4603D9DBF2F6}"/>
              </a:ext>
            </a:extLst>
          </p:cNvPr>
          <p:cNvSpPr/>
          <p:nvPr/>
        </p:nvSpPr>
        <p:spPr>
          <a:xfrm>
            <a:off x="6441223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0C1E506-0616-4576-9F98-FD7E7D1E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2321" y="2368857"/>
            <a:ext cx="384692" cy="3402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F52BC3B-91A8-4F37-A07D-65CAC4542D18}"/>
              </a:ext>
            </a:extLst>
          </p:cNvPr>
          <p:cNvSpPr/>
          <p:nvPr/>
        </p:nvSpPr>
        <p:spPr>
          <a:xfrm>
            <a:off x="8252226" y="1558755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Gay </a:t>
            </a:r>
            <a:r>
              <a:rPr lang="it-IT" dirty="0" err="1">
                <a:solidFill>
                  <a:srgbClr val="000000"/>
                </a:solidFill>
              </a:rPr>
              <a:t>rights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3FCC3F-6C8D-4EFD-9D4F-9CA006D4895C}"/>
              </a:ext>
            </a:extLst>
          </p:cNvPr>
          <p:cNvSpPr/>
          <p:nvPr/>
        </p:nvSpPr>
        <p:spPr>
          <a:xfrm>
            <a:off x="1293284" y="1604454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E74064-B8FD-422B-A89A-66B055E1E40B}"/>
              </a:ext>
            </a:extLst>
          </p:cNvPr>
          <p:cNvSpPr/>
          <p:nvPr/>
        </p:nvSpPr>
        <p:spPr>
          <a:xfrm>
            <a:off x="3226123" y="1635476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Country music</a:t>
            </a: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BE392B9-41A8-4214-B77F-A9B362CD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826612" y="2463064"/>
            <a:ext cx="384692" cy="3402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9929C7-424C-413A-9CE9-7076B9B9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9197" y="2500560"/>
            <a:ext cx="384692" cy="34022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3A93441-E71E-45E0-804E-42289D84B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3324" y="2422786"/>
            <a:ext cx="384692" cy="3402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1CD0B-D44A-46E6-9C0F-F111DF57DB6C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2800172" y="2345690"/>
            <a:ext cx="425951" cy="2692"/>
          </a:xfrm>
          <a:prstGeom prst="line">
            <a:avLst/>
          </a:prstGeom>
          <a:ln w="38100">
            <a:solidFill>
              <a:srgbClr val="23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9E4259-7FDC-4A61-94C1-35E0C075329B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7948111" y="2268969"/>
            <a:ext cx="304115" cy="1346"/>
          </a:xfrm>
          <a:prstGeom prst="line">
            <a:avLst/>
          </a:prstGeom>
          <a:ln w="127000">
            <a:solidFill>
              <a:srgbClr val="23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DB6727AC-4737-472F-8BCB-B2B7DE9C702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Similarity</a:t>
            </a:r>
            <a:r>
              <a:rPr lang="it-IT" dirty="0"/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122902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22903046-7DA7-429E-AABC-0D0203A32460}"/>
              </a:ext>
            </a:extLst>
          </p:cNvPr>
          <p:cNvSpPr/>
          <p:nvPr/>
        </p:nvSpPr>
        <p:spPr>
          <a:xfrm>
            <a:off x="5280349" y="3427035"/>
            <a:ext cx="448322" cy="448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A36D34-D9D9-4090-88DA-4603D9DBF2F6}"/>
              </a:ext>
            </a:extLst>
          </p:cNvPr>
          <p:cNvSpPr/>
          <p:nvPr/>
        </p:nvSpPr>
        <p:spPr>
          <a:xfrm>
            <a:off x="8012848" y="2958930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0C1E506-0616-4576-9F98-FD7E7D1E3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946" y="3769032"/>
            <a:ext cx="384692" cy="3402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F52BC3B-91A8-4F37-A07D-65CAC4542D18}"/>
              </a:ext>
            </a:extLst>
          </p:cNvPr>
          <p:cNvSpPr/>
          <p:nvPr/>
        </p:nvSpPr>
        <p:spPr>
          <a:xfrm>
            <a:off x="9823851" y="2958930"/>
            <a:ext cx="1506888" cy="14204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Gay </a:t>
            </a:r>
            <a:r>
              <a:rPr lang="it-IT" dirty="0" err="1">
                <a:solidFill>
                  <a:srgbClr val="000000"/>
                </a:solidFill>
              </a:rPr>
              <a:t>rights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3FCC3F-6C8D-4EFD-9D4F-9CA006D4895C}"/>
              </a:ext>
            </a:extLst>
          </p:cNvPr>
          <p:cNvSpPr/>
          <p:nvPr/>
        </p:nvSpPr>
        <p:spPr>
          <a:xfrm>
            <a:off x="459273" y="2958930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E74064-B8FD-422B-A89A-66B055E1E40B}"/>
              </a:ext>
            </a:extLst>
          </p:cNvPr>
          <p:cNvSpPr/>
          <p:nvPr/>
        </p:nvSpPr>
        <p:spPr>
          <a:xfrm>
            <a:off x="4282583" y="2958930"/>
            <a:ext cx="1506888" cy="1420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Country music</a:t>
            </a: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BE392B9-41A8-4214-B77F-A9B362CDA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92601" y="3817540"/>
            <a:ext cx="384692" cy="3402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69929C7-424C-413A-9CE9-7076B9B92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5657" y="3824014"/>
            <a:ext cx="384692" cy="34022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3A93441-E71E-45E0-804E-42289D84B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4949" y="3822961"/>
            <a:ext cx="384692" cy="3402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1CD0B-D44A-46E6-9C0F-F111DF57DB6C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1966161" y="3669144"/>
            <a:ext cx="2316422" cy="0"/>
          </a:xfrm>
          <a:prstGeom prst="line">
            <a:avLst/>
          </a:prstGeom>
          <a:ln w="38100">
            <a:solidFill>
              <a:srgbClr val="23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9E4259-7FDC-4A61-94C1-35E0C075329B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519736" y="3669144"/>
            <a:ext cx="304115" cy="1346"/>
          </a:xfrm>
          <a:prstGeom prst="line">
            <a:avLst/>
          </a:prstGeom>
          <a:ln w="127000">
            <a:solidFill>
              <a:srgbClr val="23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EDEEFB4-8475-4FAF-8A35-94905BAC045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Distance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703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54FF-C029-4483-9DF9-BC69E5CE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61FA5-85DC-411C-9B91-BE712DF5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6" y="1757579"/>
            <a:ext cx="4879879" cy="1428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0ACB4-E696-4531-B28A-C75F659F7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34" y="3432252"/>
            <a:ext cx="4148528" cy="25554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FF1ADC-68EE-46E9-B7CC-8D63FB87F847}"/>
              </a:ext>
            </a:extLst>
          </p:cNvPr>
          <p:cNvSpPr txBox="1"/>
          <p:nvPr/>
        </p:nvSpPr>
        <p:spPr>
          <a:xfrm>
            <a:off x="1315681" y="1909979"/>
            <a:ext cx="60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Italy</a:t>
            </a:r>
            <a:endParaRPr lang="it-IT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27B3E-D087-482F-814A-A33D58DDBF6C}"/>
              </a:ext>
            </a:extLst>
          </p:cNvPr>
          <p:cNvSpPr txBox="1"/>
          <p:nvPr/>
        </p:nvSpPr>
        <p:spPr>
          <a:xfrm>
            <a:off x="1148485" y="352719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UK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C8A978-2A73-4451-9118-1D0480224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681" y="1757579"/>
            <a:ext cx="4513085" cy="17184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54AA6F-E4AD-4D81-B54D-B1CFE4E61B3C}"/>
              </a:ext>
            </a:extLst>
          </p:cNvPr>
          <p:cNvSpPr txBox="1"/>
          <p:nvPr/>
        </p:nvSpPr>
        <p:spPr>
          <a:xfrm>
            <a:off x="6631681" y="1757579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Germany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0B4012-DFB4-4C63-84BC-C805E8C63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47" y="3638739"/>
            <a:ext cx="3475019" cy="23226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BE300F-9A1A-48A0-8CB5-496F8EB3C62F}"/>
              </a:ext>
            </a:extLst>
          </p:cNvPr>
          <p:cNvSpPr txBox="1"/>
          <p:nvPr/>
        </p:nvSpPr>
        <p:spPr>
          <a:xfrm>
            <a:off x="9216564" y="382512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Spain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7231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5118-BB78-4A38-97B5-12DCFCD0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Clusters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495FF5-955F-42F1-9D3C-4715B2408DFE}"/>
              </a:ext>
            </a:extLst>
          </p:cNvPr>
          <p:cNvSpPr/>
          <p:nvPr/>
        </p:nvSpPr>
        <p:spPr>
          <a:xfrm>
            <a:off x="710523" y="3274071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5A5B01-EAB5-42D4-A0EF-2CAF020A99AA}"/>
              </a:ext>
            </a:extLst>
          </p:cNvPr>
          <p:cNvSpPr/>
          <p:nvPr/>
        </p:nvSpPr>
        <p:spPr>
          <a:xfrm>
            <a:off x="1270925" y="285806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7099A2-0CDD-4B04-B5C0-2770F78224C5}"/>
              </a:ext>
            </a:extLst>
          </p:cNvPr>
          <p:cNvSpPr/>
          <p:nvPr/>
        </p:nvSpPr>
        <p:spPr>
          <a:xfrm>
            <a:off x="1497149" y="350453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A6809D-91FA-4089-869C-7E9B57C97A17}"/>
              </a:ext>
            </a:extLst>
          </p:cNvPr>
          <p:cNvSpPr/>
          <p:nvPr/>
        </p:nvSpPr>
        <p:spPr>
          <a:xfrm>
            <a:off x="5460793" y="2825242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5E7457-EE22-4574-B705-C5F457A8B1B2}"/>
              </a:ext>
            </a:extLst>
          </p:cNvPr>
          <p:cNvSpPr/>
          <p:nvPr/>
        </p:nvSpPr>
        <p:spPr>
          <a:xfrm>
            <a:off x="5441817" y="3600231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88B21B-6155-4528-9B83-6F36185ED209}"/>
              </a:ext>
            </a:extLst>
          </p:cNvPr>
          <p:cNvSpPr/>
          <p:nvPr/>
        </p:nvSpPr>
        <p:spPr>
          <a:xfrm>
            <a:off x="6196026" y="3049657"/>
            <a:ext cx="448322" cy="4488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A9F3C3-3759-46F0-AF86-327792C1C0F6}"/>
              </a:ext>
            </a:extLst>
          </p:cNvPr>
          <p:cNvSpPr/>
          <p:nvPr/>
        </p:nvSpPr>
        <p:spPr>
          <a:xfrm>
            <a:off x="9920659" y="3622779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BB9F70-7DC4-499E-82D8-94B3AFC26728}"/>
              </a:ext>
            </a:extLst>
          </p:cNvPr>
          <p:cNvSpPr/>
          <p:nvPr/>
        </p:nvSpPr>
        <p:spPr>
          <a:xfrm>
            <a:off x="10368981" y="2980171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5637AD-2C71-4D75-A4AB-8E31D59C9E63}"/>
              </a:ext>
            </a:extLst>
          </p:cNvPr>
          <p:cNvSpPr/>
          <p:nvPr/>
        </p:nvSpPr>
        <p:spPr>
          <a:xfrm>
            <a:off x="10822741" y="3570266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75ADB0-6079-417B-81C4-EF52F8E5082E}"/>
              </a:ext>
            </a:extLst>
          </p:cNvPr>
          <p:cNvCxnSpPr>
            <a:cxnSpLocks/>
            <a:stCxn id="5" idx="7"/>
            <a:endCxn id="12" idx="3"/>
          </p:cNvCxnSpPr>
          <p:nvPr/>
        </p:nvCxnSpPr>
        <p:spPr>
          <a:xfrm flipV="1">
            <a:off x="1093190" y="3241167"/>
            <a:ext cx="243390" cy="9863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419393-400B-4E69-86E6-4BF1292DA073}"/>
              </a:ext>
            </a:extLst>
          </p:cNvPr>
          <p:cNvCxnSpPr>
            <a:cxnSpLocks/>
            <a:stCxn id="12" idx="5"/>
            <a:endCxn id="14" idx="0"/>
          </p:cNvCxnSpPr>
          <p:nvPr/>
        </p:nvCxnSpPr>
        <p:spPr>
          <a:xfrm>
            <a:off x="1653592" y="3241167"/>
            <a:ext cx="67718" cy="26337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EA63F-874B-4A16-9B9B-BE07D6BA1F9F}"/>
              </a:ext>
            </a:extLst>
          </p:cNvPr>
          <p:cNvCxnSpPr>
            <a:cxnSpLocks/>
            <a:stCxn id="5" idx="5"/>
            <a:endCxn id="14" idx="2"/>
          </p:cNvCxnSpPr>
          <p:nvPr/>
        </p:nvCxnSpPr>
        <p:spPr>
          <a:xfrm>
            <a:off x="1093190" y="3657171"/>
            <a:ext cx="403959" cy="71781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0CB48C-A3A5-467D-894A-FA7F7CDCA9F2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>
            <a:off x="5909115" y="3049657"/>
            <a:ext cx="352566" cy="6572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252F27-E7A3-42AE-BC29-8C5BEEF53C79}"/>
              </a:ext>
            </a:extLst>
          </p:cNvPr>
          <p:cNvCxnSpPr>
            <a:cxnSpLocks/>
            <a:stCxn id="17" idx="3"/>
            <a:endCxn id="16" idx="7"/>
          </p:cNvCxnSpPr>
          <p:nvPr/>
        </p:nvCxnSpPr>
        <p:spPr>
          <a:xfrm flipH="1">
            <a:off x="5824484" y="3432757"/>
            <a:ext cx="437197" cy="23320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5BE313-25E0-417E-9A66-E8D9D13A83A9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H="1">
            <a:off x="5507472" y="3208342"/>
            <a:ext cx="18976" cy="45761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AC8FEA-2B47-493D-AE7A-BC645B831EEB}"/>
              </a:ext>
            </a:extLst>
          </p:cNvPr>
          <p:cNvCxnSpPr>
            <a:cxnSpLocks/>
            <a:stCxn id="18" idx="0"/>
            <a:endCxn id="19" idx="3"/>
          </p:cNvCxnSpPr>
          <p:nvPr/>
        </p:nvCxnSpPr>
        <p:spPr>
          <a:xfrm flipV="1">
            <a:off x="10144820" y="3363271"/>
            <a:ext cx="289816" cy="25950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46F7D0-7BDD-4B4D-B2DB-F04B7D921921}"/>
              </a:ext>
            </a:extLst>
          </p:cNvPr>
          <p:cNvCxnSpPr>
            <a:cxnSpLocks/>
            <a:stCxn id="19" idx="5"/>
            <a:endCxn id="20" idx="0"/>
          </p:cNvCxnSpPr>
          <p:nvPr/>
        </p:nvCxnSpPr>
        <p:spPr>
          <a:xfrm>
            <a:off x="10751648" y="3363271"/>
            <a:ext cx="295254" cy="20699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31EF1E-947B-4188-9E99-EC4E201F174A}"/>
              </a:ext>
            </a:extLst>
          </p:cNvPr>
          <p:cNvCxnSpPr>
            <a:cxnSpLocks/>
            <a:stCxn id="18" idx="6"/>
            <a:endCxn id="20" idx="2"/>
          </p:cNvCxnSpPr>
          <p:nvPr/>
        </p:nvCxnSpPr>
        <p:spPr>
          <a:xfrm flipV="1">
            <a:off x="10368981" y="3794681"/>
            <a:ext cx="453760" cy="5251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FC8824-E51D-417F-BDE4-BFF01FACE578}"/>
              </a:ext>
            </a:extLst>
          </p:cNvPr>
          <p:cNvCxnSpPr>
            <a:cxnSpLocks/>
            <a:stCxn id="12" idx="6"/>
            <a:endCxn id="15" idx="2"/>
          </p:cNvCxnSpPr>
          <p:nvPr/>
        </p:nvCxnSpPr>
        <p:spPr>
          <a:xfrm flipV="1">
            <a:off x="1719247" y="3049657"/>
            <a:ext cx="3741546" cy="328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C5C6384-2E71-45B3-9F55-20E4F7D94A15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>
            <a:off x="1945471" y="3728952"/>
            <a:ext cx="3496346" cy="9569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39898B-DF35-4611-A1D7-D3D38DEDE266}"/>
              </a:ext>
            </a:extLst>
          </p:cNvPr>
          <p:cNvCxnSpPr>
            <a:cxnSpLocks/>
            <a:stCxn id="17" idx="7"/>
            <a:endCxn id="19" idx="2"/>
          </p:cNvCxnSpPr>
          <p:nvPr/>
        </p:nvCxnSpPr>
        <p:spPr>
          <a:xfrm>
            <a:off x="6578693" y="3115386"/>
            <a:ext cx="3790288" cy="892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80B5E2-10FB-4A29-AFE1-C2372875BD7C}"/>
              </a:ext>
            </a:extLst>
          </p:cNvPr>
          <p:cNvCxnSpPr>
            <a:cxnSpLocks/>
            <a:stCxn id="16" idx="6"/>
            <a:endCxn id="18" idx="2"/>
          </p:cNvCxnSpPr>
          <p:nvPr/>
        </p:nvCxnSpPr>
        <p:spPr>
          <a:xfrm>
            <a:off x="5890139" y="3824646"/>
            <a:ext cx="4030520" cy="2254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29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5118-BB78-4A38-97B5-12DCFCD0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Node</a:t>
            </a:r>
            <a:r>
              <a:rPr lang="it-IT" dirty="0"/>
              <a:t>: item-</a:t>
            </a:r>
            <a:r>
              <a:rPr lang="it-IT" dirty="0" err="1"/>
              <a:t>response</a:t>
            </a:r>
            <a:endParaRPr lang="it-IT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06ACD3-7E47-4270-86D3-648F147C4F9A}"/>
              </a:ext>
            </a:extLst>
          </p:cNvPr>
          <p:cNvSpPr/>
          <p:nvPr/>
        </p:nvSpPr>
        <p:spPr>
          <a:xfrm>
            <a:off x="710523" y="3274071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2F19641-7F5A-4175-A1E0-23F4BAF19562}"/>
              </a:ext>
            </a:extLst>
          </p:cNvPr>
          <p:cNvSpPr/>
          <p:nvPr/>
        </p:nvSpPr>
        <p:spPr>
          <a:xfrm>
            <a:off x="1270925" y="285806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092EA10-F0B4-41AD-8F9C-016B06B596B3}"/>
              </a:ext>
            </a:extLst>
          </p:cNvPr>
          <p:cNvSpPr/>
          <p:nvPr/>
        </p:nvSpPr>
        <p:spPr>
          <a:xfrm>
            <a:off x="1497149" y="350453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B159CAC-1A82-4AB3-B9FE-6D9D808D083A}"/>
              </a:ext>
            </a:extLst>
          </p:cNvPr>
          <p:cNvSpPr/>
          <p:nvPr/>
        </p:nvSpPr>
        <p:spPr>
          <a:xfrm>
            <a:off x="5460793" y="2825242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3DF275D-E27D-48A6-9488-CCEEADDCC804}"/>
              </a:ext>
            </a:extLst>
          </p:cNvPr>
          <p:cNvSpPr/>
          <p:nvPr/>
        </p:nvSpPr>
        <p:spPr>
          <a:xfrm>
            <a:off x="5441817" y="3600231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69DC32-9CC0-47EC-8FD4-CA4A588278FD}"/>
              </a:ext>
            </a:extLst>
          </p:cNvPr>
          <p:cNvSpPr/>
          <p:nvPr/>
        </p:nvSpPr>
        <p:spPr>
          <a:xfrm>
            <a:off x="6196026" y="3049657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92B158D-7E9D-4D32-9A32-0372723EAD4C}"/>
              </a:ext>
            </a:extLst>
          </p:cNvPr>
          <p:cNvSpPr/>
          <p:nvPr/>
        </p:nvSpPr>
        <p:spPr>
          <a:xfrm>
            <a:off x="9920659" y="3622779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EE349B-6468-4FE0-8ECB-84F030A7EB64}"/>
              </a:ext>
            </a:extLst>
          </p:cNvPr>
          <p:cNvSpPr/>
          <p:nvPr/>
        </p:nvSpPr>
        <p:spPr>
          <a:xfrm>
            <a:off x="10368981" y="2980171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E3EE3BB-60CD-4621-9AFB-853C149AA29D}"/>
              </a:ext>
            </a:extLst>
          </p:cNvPr>
          <p:cNvSpPr/>
          <p:nvPr/>
        </p:nvSpPr>
        <p:spPr>
          <a:xfrm>
            <a:off x="10822741" y="3570266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80C929-7557-4807-BA00-3B01DBACF86A}"/>
              </a:ext>
            </a:extLst>
          </p:cNvPr>
          <p:cNvCxnSpPr>
            <a:cxnSpLocks/>
            <a:stCxn id="25" idx="7"/>
            <a:endCxn id="32" idx="3"/>
          </p:cNvCxnSpPr>
          <p:nvPr/>
        </p:nvCxnSpPr>
        <p:spPr>
          <a:xfrm flipV="1">
            <a:off x="1093190" y="3241167"/>
            <a:ext cx="243390" cy="9863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B2C3976-6C1C-428B-BC07-2EBE95838C75}"/>
              </a:ext>
            </a:extLst>
          </p:cNvPr>
          <p:cNvCxnSpPr>
            <a:cxnSpLocks/>
            <a:stCxn id="32" idx="5"/>
            <a:endCxn id="33" idx="0"/>
          </p:cNvCxnSpPr>
          <p:nvPr/>
        </p:nvCxnSpPr>
        <p:spPr>
          <a:xfrm>
            <a:off x="1653592" y="3241167"/>
            <a:ext cx="67718" cy="26337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0074CC-AC96-448D-BC3B-4FC6E783D349}"/>
              </a:ext>
            </a:extLst>
          </p:cNvPr>
          <p:cNvCxnSpPr>
            <a:cxnSpLocks/>
            <a:stCxn id="25" idx="5"/>
            <a:endCxn id="33" idx="2"/>
          </p:cNvCxnSpPr>
          <p:nvPr/>
        </p:nvCxnSpPr>
        <p:spPr>
          <a:xfrm>
            <a:off x="1093190" y="3657171"/>
            <a:ext cx="403959" cy="71781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9CAC11-1AED-43C1-8120-BB2607870534}"/>
              </a:ext>
            </a:extLst>
          </p:cNvPr>
          <p:cNvCxnSpPr>
            <a:cxnSpLocks/>
            <a:stCxn id="34" idx="6"/>
            <a:endCxn id="36" idx="1"/>
          </p:cNvCxnSpPr>
          <p:nvPr/>
        </p:nvCxnSpPr>
        <p:spPr>
          <a:xfrm>
            <a:off x="5909115" y="3049657"/>
            <a:ext cx="352566" cy="6572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4C9DC35-9D9E-4130-8922-DAE8F22B90C7}"/>
              </a:ext>
            </a:extLst>
          </p:cNvPr>
          <p:cNvCxnSpPr>
            <a:cxnSpLocks/>
            <a:stCxn id="36" idx="3"/>
            <a:endCxn id="35" idx="7"/>
          </p:cNvCxnSpPr>
          <p:nvPr/>
        </p:nvCxnSpPr>
        <p:spPr>
          <a:xfrm flipH="1">
            <a:off x="5824484" y="3432757"/>
            <a:ext cx="437197" cy="23320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BEA884-6B2A-4D27-9861-2CE7E2081603}"/>
              </a:ext>
            </a:extLst>
          </p:cNvPr>
          <p:cNvCxnSpPr>
            <a:cxnSpLocks/>
            <a:stCxn id="34" idx="4"/>
            <a:endCxn id="35" idx="0"/>
          </p:cNvCxnSpPr>
          <p:nvPr/>
        </p:nvCxnSpPr>
        <p:spPr>
          <a:xfrm flipH="1">
            <a:off x="5665978" y="3274071"/>
            <a:ext cx="18976" cy="32616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52E898-0B74-4296-9F01-A31B8DE4BDBB}"/>
              </a:ext>
            </a:extLst>
          </p:cNvPr>
          <p:cNvCxnSpPr>
            <a:cxnSpLocks/>
            <a:stCxn id="37" idx="0"/>
            <a:endCxn id="38" idx="3"/>
          </p:cNvCxnSpPr>
          <p:nvPr/>
        </p:nvCxnSpPr>
        <p:spPr>
          <a:xfrm flipV="1">
            <a:off x="10144820" y="3363271"/>
            <a:ext cx="289816" cy="25950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53637FB-94D7-4AE2-96BD-01BBB565E6D6}"/>
              </a:ext>
            </a:extLst>
          </p:cNvPr>
          <p:cNvCxnSpPr>
            <a:cxnSpLocks/>
            <a:stCxn id="38" idx="5"/>
            <a:endCxn id="39" idx="0"/>
          </p:cNvCxnSpPr>
          <p:nvPr/>
        </p:nvCxnSpPr>
        <p:spPr>
          <a:xfrm>
            <a:off x="10751648" y="3363271"/>
            <a:ext cx="295254" cy="20699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54F844-03B8-4CD6-A023-92DB71F959D1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 flipV="1">
            <a:off x="10368981" y="3794681"/>
            <a:ext cx="453760" cy="5251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2654E2-6C39-479D-928F-D119CF001CDF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 flipV="1">
            <a:off x="1719247" y="3049657"/>
            <a:ext cx="3741546" cy="328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B3A86A-98AF-492D-B61D-3A66D16EC6FA}"/>
              </a:ext>
            </a:extLst>
          </p:cNvPr>
          <p:cNvCxnSpPr>
            <a:cxnSpLocks/>
            <a:stCxn id="33" idx="6"/>
            <a:endCxn id="35" idx="2"/>
          </p:cNvCxnSpPr>
          <p:nvPr/>
        </p:nvCxnSpPr>
        <p:spPr>
          <a:xfrm>
            <a:off x="1945471" y="3728952"/>
            <a:ext cx="3496346" cy="9569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B7C30B-666D-49AE-B92C-1A93C5611B31}"/>
              </a:ext>
            </a:extLst>
          </p:cNvPr>
          <p:cNvCxnSpPr>
            <a:cxnSpLocks/>
            <a:stCxn id="36" idx="7"/>
            <a:endCxn id="38" idx="2"/>
          </p:cNvCxnSpPr>
          <p:nvPr/>
        </p:nvCxnSpPr>
        <p:spPr>
          <a:xfrm>
            <a:off x="6578693" y="3115386"/>
            <a:ext cx="3790288" cy="892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8E63745-42F5-4B5C-959A-F5DB0F9D6E65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>
            <a:off x="5890139" y="3824646"/>
            <a:ext cx="4030520" cy="2254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F72B901-4A6B-44E1-9B0F-0C526E3C28DF}"/>
              </a:ext>
            </a:extLst>
          </p:cNvPr>
          <p:cNvSpPr txBox="1"/>
          <p:nvPr/>
        </p:nvSpPr>
        <p:spPr>
          <a:xfrm>
            <a:off x="1392000" y="2191862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70C0"/>
                </a:solidFill>
              </a:rPr>
              <a:t>Gay </a:t>
            </a:r>
            <a:r>
              <a:rPr lang="it-IT" sz="1800" dirty="0" err="1">
                <a:solidFill>
                  <a:srgbClr val="0070C0"/>
                </a:solidFill>
              </a:rPr>
              <a:t>rights</a:t>
            </a:r>
            <a:r>
              <a:rPr lang="it-IT" sz="1800" dirty="0">
                <a:solidFill>
                  <a:srgbClr val="0070C0"/>
                </a:solidFill>
              </a:rPr>
              <a:t>👍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A343E0-1857-4503-A61E-895C2C2DF0A6}"/>
              </a:ext>
            </a:extLst>
          </p:cNvPr>
          <p:cNvSpPr txBox="1"/>
          <p:nvPr/>
        </p:nvSpPr>
        <p:spPr>
          <a:xfrm>
            <a:off x="10289728" y="2017346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1"/>
                </a:solidFill>
              </a:rPr>
              <a:t>Gay </a:t>
            </a:r>
            <a:r>
              <a:rPr lang="it-IT" sz="1800" dirty="0" err="1">
                <a:solidFill>
                  <a:schemeClr val="accent1"/>
                </a:solidFill>
              </a:rPr>
              <a:t>rights</a:t>
            </a:r>
            <a:r>
              <a:rPr lang="it-IT" sz="1800" dirty="0">
                <a:solidFill>
                  <a:srgbClr val="0070C0"/>
                </a:solidFill>
              </a:rPr>
              <a:t>👎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3E1C5D-BA92-4BCD-A835-1527B485BBF9}"/>
              </a:ext>
            </a:extLst>
          </p:cNvPr>
          <p:cNvSpPr txBox="1"/>
          <p:nvPr/>
        </p:nvSpPr>
        <p:spPr>
          <a:xfrm>
            <a:off x="4961710" y="2045983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bg2"/>
                </a:solidFill>
              </a:rPr>
              <a:t>Gay </a:t>
            </a:r>
            <a:r>
              <a:rPr lang="it-IT" sz="1800" dirty="0" err="1">
                <a:solidFill>
                  <a:schemeClr val="bg2"/>
                </a:solidFill>
              </a:rPr>
              <a:t>rights</a:t>
            </a:r>
            <a:r>
              <a:rPr lang="it-IT" sz="1800" dirty="0">
                <a:solidFill>
                  <a:schemeClr val="bg2"/>
                </a:solidFill>
              </a:rPr>
              <a:t>😐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9DEEA1-37A6-42D7-B303-C67C310938C8}"/>
              </a:ext>
            </a:extLst>
          </p:cNvPr>
          <p:cNvCxnSpPr>
            <a:cxnSpLocks/>
          </p:cNvCxnSpPr>
          <p:nvPr/>
        </p:nvCxnSpPr>
        <p:spPr>
          <a:xfrm flipH="1">
            <a:off x="1497150" y="2561194"/>
            <a:ext cx="448321" cy="52128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ED98B4D-DCD9-48C5-9870-28F8476931C0}"/>
              </a:ext>
            </a:extLst>
          </p:cNvPr>
          <p:cNvCxnSpPr>
            <a:cxnSpLocks/>
          </p:cNvCxnSpPr>
          <p:nvPr/>
        </p:nvCxnSpPr>
        <p:spPr>
          <a:xfrm>
            <a:off x="5556549" y="2428180"/>
            <a:ext cx="128405" cy="63360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49BE8C1-D464-491F-BF1B-A6E09C08277F}"/>
              </a:ext>
            </a:extLst>
          </p:cNvPr>
          <p:cNvCxnSpPr>
            <a:cxnSpLocks/>
          </p:cNvCxnSpPr>
          <p:nvPr/>
        </p:nvCxnSpPr>
        <p:spPr>
          <a:xfrm flipH="1">
            <a:off x="10593142" y="2393154"/>
            <a:ext cx="293774" cy="74570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914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5118-BB78-4A38-97B5-12DCFCD0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IRT -&gt; </a:t>
            </a:r>
            <a:r>
              <a:rPr lang="it-IT" dirty="0" err="1"/>
              <a:t>Attitude</a:t>
            </a:r>
            <a:r>
              <a:rPr lang="it-IT" dirty="0"/>
              <a:t> </a:t>
            </a:r>
            <a:r>
              <a:rPr lang="it-IT" dirty="0" err="1"/>
              <a:t>space</a:t>
            </a:r>
            <a:endParaRPr lang="it-IT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06ACD3-7E47-4270-86D3-648F147C4F9A}"/>
              </a:ext>
            </a:extLst>
          </p:cNvPr>
          <p:cNvSpPr/>
          <p:nvPr/>
        </p:nvSpPr>
        <p:spPr>
          <a:xfrm>
            <a:off x="710523" y="3274071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2F19641-7F5A-4175-A1E0-23F4BAF19562}"/>
              </a:ext>
            </a:extLst>
          </p:cNvPr>
          <p:cNvSpPr/>
          <p:nvPr/>
        </p:nvSpPr>
        <p:spPr>
          <a:xfrm>
            <a:off x="1270925" y="285806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092EA10-F0B4-41AD-8F9C-016B06B596B3}"/>
              </a:ext>
            </a:extLst>
          </p:cNvPr>
          <p:cNvSpPr/>
          <p:nvPr/>
        </p:nvSpPr>
        <p:spPr>
          <a:xfrm>
            <a:off x="1497149" y="3504537"/>
            <a:ext cx="448322" cy="4488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B159CAC-1A82-4AB3-B9FE-6D9D808D083A}"/>
              </a:ext>
            </a:extLst>
          </p:cNvPr>
          <p:cNvSpPr/>
          <p:nvPr/>
        </p:nvSpPr>
        <p:spPr>
          <a:xfrm>
            <a:off x="5460793" y="2825242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3DF275D-E27D-48A6-9488-CCEEADDCC804}"/>
              </a:ext>
            </a:extLst>
          </p:cNvPr>
          <p:cNvSpPr/>
          <p:nvPr/>
        </p:nvSpPr>
        <p:spPr>
          <a:xfrm>
            <a:off x="5441817" y="3600231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69DC32-9CC0-47EC-8FD4-CA4A588278FD}"/>
              </a:ext>
            </a:extLst>
          </p:cNvPr>
          <p:cNvSpPr/>
          <p:nvPr/>
        </p:nvSpPr>
        <p:spPr>
          <a:xfrm>
            <a:off x="6196026" y="3049657"/>
            <a:ext cx="448322" cy="4488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92B158D-7E9D-4D32-9A32-0372723EAD4C}"/>
              </a:ext>
            </a:extLst>
          </p:cNvPr>
          <p:cNvSpPr/>
          <p:nvPr/>
        </p:nvSpPr>
        <p:spPr>
          <a:xfrm>
            <a:off x="9920659" y="3622779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EE349B-6468-4FE0-8ECB-84F030A7EB64}"/>
              </a:ext>
            </a:extLst>
          </p:cNvPr>
          <p:cNvSpPr/>
          <p:nvPr/>
        </p:nvSpPr>
        <p:spPr>
          <a:xfrm>
            <a:off x="10368981" y="2980171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E3EE3BB-60CD-4621-9AFB-853C149AA29D}"/>
              </a:ext>
            </a:extLst>
          </p:cNvPr>
          <p:cNvSpPr/>
          <p:nvPr/>
        </p:nvSpPr>
        <p:spPr>
          <a:xfrm>
            <a:off x="10822741" y="3570266"/>
            <a:ext cx="448322" cy="448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80C929-7557-4807-BA00-3B01DBACF86A}"/>
              </a:ext>
            </a:extLst>
          </p:cNvPr>
          <p:cNvCxnSpPr>
            <a:cxnSpLocks/>
            <a:stCxn id="25" idx="7"/>
            <a:endCxn id="32" idx="3"/>
          </p:cNvCxnSpPr>
          <p:nvPr/>
        </p:nvCxnSpPr>
        <p:spPr>
          <a:xfrm flipV="1">
            <a:off x="1093190" y="3241167"/>
            <a:ext cx="243390" cy="9863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B2C3976-6C1C-428B-BC07-2EBE95838C75}"/>
              </a:ext>
            </a:extLst>
          </p:cNvPr>
          <p:cNvCxnSpPr>
            <a:cxnSpLocks/>
            <a:stCxn id="32" idx="5"/>
            <a:endCxn id="33" idx="0"/>
          </p:cNvCxnSpPr>
          <p:nvPr/>
        </p:nvCxnSpPr>
        <p:spPr>
          <a:xfrm>
            <a:off x="1653592" y="3241167"/>
            <a:ext cx="67718" cy="26337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0074CC-AC96-448D-BC3B-4FC6E783D349}"/>
              </a:ext>
            </a:extLst>
          </p:cNvPr>
          <p:cNvCxnSpPr>
            <a:cxnSpLocks/>
            <a:stCxn id="25" idx="5"/>
            <a:endCxn id="33" idx="2"/>
          </p:cNvCxnSpPr>
          <p:nvPr/>
        </p:nvCxnSpPr>
        <p:spPr>
          <a:xfrm>
            <a:off x="1093190" y="3657171"/>
            <a:ext cx="403959" cy="71781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9CAC11-1AED-43C1-8120-BB2607870534}"/>
              </a:ext>
            </a:extLst>
          </p:cNvPr>
          <p:cNvCxnSpPr>
            <a:cxnSpLocks/>
            <a:stCxn id="34" idx="6"/>
            <a:endCxn id="36" idx="1"/>
          </p:cNvCxnSpPr>
          <p:nvPr/>
        </p:nvCxnSpPr>
        <p:spPr>
          <a:xfrm>
            <a:off x="5909115" y="3049657"/>
            <a:ext cx="352566" cy="65729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4C9DC35-9D9E-4130-8922-DAE8F22B90C7}"/>
              </a:ext>
            </a:extLst>
          </p:cNvPr>
          <p:cNvCxnSpPr>
            <a:cxnSpLocks/>
            <a:stCxn id="36" idx="3"/>
            <a:endCxn id="35" idx="7"/>
          </p:cNvCxnSpPr>
          <p:nvPr/>
        </p:nvCxnSpPr>
        <p:spPr>
          <a:xfrm flipH="1">
            <a:off x="5824484" y="3432757"/>
            <a:ext cx="437197" cy="23320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BEA884-6B2A-4D27-9861-2CE7E2081603}"/>
              </a:ext>
            </a:extLst>
          </p:cNvPr>
          <p:cNvCxnSpPr>
            <a:cxnSpLocks/>
            <a:stCxn id="34" idx="4"/>
            <a:endCxn id="35" idx="0"/>
          </p:cNvCxnSpPr>
          <p:nvPr/>
        </p:nvCxnSpPr>
        <p:spPr>
          <a:xfrm flipH="1">
            <a:off x="5665978" y="3274071"/>
            <a:ext cx="18976" cy="32616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52E898-0B74-4296-9F01-A31B8DE4BDBB}"/>
              </a:ext>
            </a:extLst>
          </p:cNvPr>
          <p:cNvCxnSpPr>
            <a:cxnSpLocks/>
            <a:stCxn id="37" idx="0"/>
            <a:endCxn id="38" idx="3"/>
          </p:cNvCxnSpPr>
          <p:nvPr/>
        </p:nvCxnSpPr>
        <p:spPr>
          <a:xfrm flipV="1">
            <a:off x="10144820" y="3363271"/>
            <a:ext cx="289816" cy="25950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53637FB-94D7-4AE2-96BD-01BBB565E6D6}"/>
              </a:ext>
            </a:extLst>
          </p:cNvPr>
          <p:cNvCxnSpPr>
            <a:cxnSpLocks/>
            <a:stCxn id="38" idx="5"/>
            <a:endCxn id="39" idx="0"/>
          </p:cNvCxnSpPr>
          <p:nvPr/>
        </p:nvCxnSpPr>
        <p:spPr>
          <a:xfrm>
            <a:off x="10751648" y="3363271"/>
            <a:ext cx="295254" cy="20699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54F844-03B8-4CD6-A023-92DB71F959D1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 flipV="1">
            <a:off x="10368981" y="3794681"/>
            <a:ext cx="453760" cy="5251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2654E2-6C39-479D-928F-D119CF001CDF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 flipV="1">
            <a:off x="1719247" y="3049657"/>
            <a:ext cx="3741546" cy="328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B3A86A-98AF-492D-B61D-3A66D16EC6FA}"/>
              </a:ext>
            </a:extLst>
          </p:cNvPr>
          <p:cNvCxnSpPr>
            <a:cxnSpLocks/>
            <a:stCxn id="33" idx="6"/>
            <a:endCxn id="35" idx="2"/>
          </p:cNvCxnSpPr>
          <p:nvPr/>
        </p:nvCxnSpPr>
        <p:spPr>
          <a:xfrm>
            <a:off x="1945471" y="3728952"/>
            <a:ext cx="3496346" cy="9569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B7C30B-666D-49AE-B92C-1A93C5611B31}"/>
              </a:ext>
            </a:extLst>
          </p:cNvPr>
          <p:cNvCxnSpPr>
            <a:cxnSpLocks/>
            <a:stCxn id="36" idx="7"/>
            <a:endCxn id="38" idx="2"/>
          </p:cNvCxnSpPr>
          <p:nvPr/>
        </p:nvCxnSpPr>
        <p:spPr>
          <a:xfrm>
            <a:off x="6578693" y="3115386"/>
            <a:ext cx="3790288" cy="892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8E63745-42F5-4B5C-959A-F5DB0F9D6E65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>
            <a:off x="5890139" y="3824646"/>
            <a:ext cx="4030520" cy="2254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7C0FE7D3-D869-4904-813F-53E5C0DCD988}"/>
              </a:ext>
            </a:extLst>
          </p:cNvPr>
          <p:cNvSpPr/>
          <p:nvPr/>
        </p:nvSpPr>
        <p:spPr>
          <a:xfrm rot="10800000">
            <a:off x="1198338" y="4405284"/>
            <a:ext cx="193662" cy="57704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Arrow: Left-Right 57">
            <a:extLst>
              <a:ext uri="{FF2B5EF4-FFF2-40B4-BE49-F238E27FC236}">
                <a16:creationId xmlns:a16="http://schemas.microsoft.com/office/drawing/2014/main" id="{2CA096C4-601F-4EC0-A43D-0552617B76E3}"/>
              </a:ext>
            </a:extLst>
          </p:cNvPr>
          <p:cNvSpPr/>
          <p:nvPr/>
        </p:nvSpPr>
        <p:spPr>
          <a:xfrm>
            <a:off x="452761" y="5078027"/>
            <a:ext cx="10901039" cy="363985"/>
          </a:xfrm>
          <a:prstGeom prst="left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D0E7DF6A-5B41-4D61-90C4-D1CA0BB880AC}"/>
              </a:ext>
            </a:extLst>
          </p:cNvPr>
          <p:cNvSpPr/>
          <p:nvPr/>
        </p:nvSpPr>
        <p:spPr>
          <a:xfrm rot="10800000">
            <a:off x="5809947" y="4430225"/>
            <a:ext cx="193662" cy="577049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AFC5CE87-B2DE-441D-BDD0-99DE03E19F3F}"/>
              </a:ext>
            </a:extLst>
          </p:cNvPr>
          <p:cNvSpPr/>
          <p:nvPr/>
        </p:nvSpPr>
        <p:spPr>
          <a:xfrm rot="10800000">
            <a:off x="10434636" y="4468310"/>
            <a:ext cx="193662" cy="57704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72B901-4A6B-44E1-9B0F-0C526E3C28DF}"/>
              </a:ext>
            </a:extLst>
          </p:cNvPr>
          <p:cNvSpPr txBox="1"/>
          <p:nvPr/>
        </p:nvSpPr>
        <p:spPr>
          <a:xfrm>
            <a:off x="1392000" y="2191862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70C0"/>
                </a:solidFill>
              </a:rPr>
              <a:t>Gay </a:t>
            </a:r>
            <a:r>
              <a:rPr lang="it-IT" sz="1800" dirty="0" err="1">
                <a:solidFill>
                  <a:srgbClr val="0070C0"/>
                </a:solidFill>
              </a:rPr>
              <a:t>rights</a:t>
            </a:r>
            <a:r>
              <a:rPr lang="it-IT" sz="1800" dirty="0">
                <a:solidFill>
                  <a:srgbClr val="0070C0"/>
                </a:solidFill>
              </a:rPr>
              <a:t>👍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A343E0-1857-4503-A61E-895C2C2DF0A6}"/>
              </a:ext>
            </a:extLst>
          </p:cNvPr>
          <p:cNvSpPr txBox="1"/>
          <p:nvPr/>
        </p:nvSpPr>
        <p:spPr>
          <a:xfrm>
            <a:off x="10289728" y="2017346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1"/>
                </a:solidFill>
              </a:rPr>
              <a:t>Gay </a:t>
            </a:r>
            <a:r>
              <a:rPr lang="it-IT" sz="1800" dirty="0" err="1">
                <a:solidFill>
                  <a:schemeClr val="accent1"/>
                </a:solidFill>
              </a:rPr>
              <a:t>rights</a:t>
            </a:r>
            <a:r>
              <a:rPr lang="it-IT" sz="1800" dirty="0">
                <a:solidFill>
                  <a:srgbClr val="0070C0"/>
                </a:solidFill>
              </a:rPr>
              <a:t>👎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3E1C5D-BA92-4BCD-A835-1527B485BBF9}"/>
              </a:ext>
            </a:extLst>
          </p:cNvPr>
          <p:cNvSpPr txBox="1"/>
          <p:nvPr/>
        </p:nvSpPr>
        <p:spPr>
          <a:xfrm>
            <a:off x="4961710" y="2045983"/>
            <a:ext cx="161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bg2"/>
                </a:solidFill>
              </a:rPr>
              <a:t>Gay </a:t>
            </a:r>
            <a:r>
              <a:rPr lang="it-IT" sz="1800" dirty="0" err="1">
                <a:solidFill>
                  <a:schemeClr val="bg2"/>
                </a:solidFill>
              </a:rPr>
              <a:t>rights</a:t>
            </a:r>
            <a:r>
              <a:rPr lang="it-IT" sz="1800" dirty="0">
                <a:solidFill>
                  <a:schemeClr val="bg2"/>
                </a:solidFill>
              </a:rPr>
              <a:t>😐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9DEEA1-37A6-42D7-B303-C67C310938C8}"/>
              </a:ext>
            </a:extLst>
          </p:cNvPr>
          <p:cNvCxnSpPr>
            <a:cxnSpLocks/>
          </p:cNvCxnSpPr>
          <p:nvPr/>
        </p:nvCxnSpPr>
        <p:spPr>
          <a:xfrm flipH="1">
            <a:off x="1497150" y="2561194"/>
            <a:ext cx="448321" cy="52128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ED98B4D-DCD9-48C5-9870-28F8476931C0}"/>
              </a:ext>
            </a:extLst>
          </p:cNvPr>
          <p:cNvCxnSpPr>
            <a:cxnSpLocks/>
          </p:cNvCxnSpPr>
          <p:nvPr/>
        </p:nvCxnSpPr>
        <p:spPr>
          <a:xfrm>
            <a:off x="5556549" y="2428180"/>
            <a:ext cx="128405" cy="63360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49BE8C1-D464-491F-BF1B-A6E09C08277F}"/>
              </a:ext>
            </a:extLst>
          </p:cNvPr>
          <p:cNvCxnSpPr>
            <a:cxnSpLocks/>
          </p:cNvCxnSpPr>
          <p:nvPr/>
        </p:nvCxnSpPr>
        <p:spPr>
          <a:xfrm flipH="1">
            <a:off x="10593142" y="2393154"/>
            <a:ext cx="293774" cy="74570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28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F41B9-E4BC-4005-A2FD-F149DE979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6" y="1913791"/>
            <a:ext cx="10350307" cy="30304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1BCA55-95CF-4007-A193-1103214B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8BE05-6835-44C3-BEF5-65171AC16532}"/>
              </a:ext>
            </a:extLst>
          </p:cNvPr>
          <p:cNvSpPr txBox="1"/>
          <p:nvPr/>
        </p:nvSpPr>
        <p:spPr>
          <a:xfrm>
            <a:off x="1305017" y="2002769"/>
            <a:ext cx="58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Italy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080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F41B9-E4BC-4005-A2FD-F149DE979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6" y="1913791"/>
            <a:ext cx="10350307" cy="30304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1BCA55-95CF-4007-A193-1103214B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8BE05-6835-44C3-BEF5-65171AC16532}"/>
              </a:ext>
            </a:extLst>
          </p:cNvPr>
          <p:cNvSpPr txBox="1"/>
          <p:nvPr/>
        </p:nvSpPr>
        <p:spPr>
          <a:xfrm>
            <a:off x="1305017" y="2002769"/>
            <a:ext cx="58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Italy</a:t>
            </a:r>
            <a:endParaRPr lang="it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D1E6B-BB60-4A77-9811-B5C7291D8387}"/>
              </a:ext>
            </a:extLst>
          </p:cNvPr>
          <p:cNvSpPr txBox="1"/>
          <p:nvPr/>
        </p:nvSpPr>
        <p:spPr>
          <a:xfrm>
            <a:off x="885336" y="5166804"/>
            <a:ext cx="393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Political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attitudes</a:t>
            </a:r>
            <a:endParaRPr lang="it-IT" dirty="0">
              <a:solidFill>
                <a:schemeClr val="bg2"/>
              </a:solidFill>
            </a:endParaRPr>
          </a:p>
          <a:p>
            <a:r>
              <a:rPr lang="it-IT" dirty="0">
                <a:solidFill>
                  <a:schemeClr val="bg2"/>
                </a:solidFill>
              </a:rPr>
              <a:t>2016 data</a:t>
            </a:r>
          </a:p>
          <a:p>
            <a:r>
              <a:rPr lang="it-IT" dirty="0" err="1">
                <a:solidFill>
                  <a:schemeClr val="bg2"/>
                </a:solidFill>
              </a:rPr>
              <a:t>Correlates</a:t>
            </a:r>
            <a:r>
              <a:rPr lang="it-IT" dirty="0">
                <a:solidFill>
                  <a:schemeClr val="bg2"/>
                </a:solidFill>
              </a:rPr>
              <a:t> with Left-</a:t>
            </a:r>
            <a:r>
              <a:rPr lang="it-IT" dirty="0" err="1">
                <a:solidFill>
                  <a:schemeClr val="bg2"/>
                </a:solidFill>
              </a:rPr>
              <a:t>Right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spectrum</a:t>
            </a:r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06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F41B9-E4BC-4005-A2FD-F149DE979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6" y="1690688"/>
            <a:ext cx="10350307" cy="30304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1BCA55-95CF-4007-A193-1103214B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p-</a:t>
            </a:r>
            <a:r>
              <a:rPr lang="it-IT" dirty="0" err="1"/>
              <a:t>value</a:t>
            </a:r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8BE05-6835-44C3-BEF5-65171AC16532}"/>
              </a:ext>
            </a:extLst>
          </p:cNvPr>
          <p:cNvSpPr txBox="1"/>
          <p:nvPr/>
        </p:nvSpPr>
        <p:spPr>
          <a:xfrm>
            <a:off x="1305017" y="1779666"/>
            <a:ext cx="110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Italy</a:t>
            </a:r>
            <a:r>
              <a:rPr lang="it-IT" dirty="0"/>
              <a:t> 2016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D7D228-DE3C-4444-87C6-C2B9B8E5A5E2}"/>
              </a:ext>
            </a:extLst>
          </p:cNvPr>
          <p:cNvSpPr txBox="1"/>
          <p:nvPr/>
        </p:nvSpPr>
        <p:spPr>
          <a:xfrm>
            <a:off x="4793942" y="5123432"/>
            <a:ext cx="21142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/>
                </a:solidFill>
              </a:rPr>
              <a:t>bootstapping</a:t>
            </a:r>
            <a:endParaRPr lang="it-IT" sz="2800" dirty="0">
              <a:solidFill>
                <a:schemeClr val="accent1"/>
              </a:solidFill>
            </a:endParaRPr>
          </a:p>
          <a:p>
            <a:r>
              <a:rPr lang="it-IT" sz="2800" dirty="0">
                <a:solidFill>
                  <a:schemeClr val="accent1"/>
                </a:solidFill>
              </a:rPr>
              <a:t>p&lt;&lt;0.0001</a:t>
            </a:r>
          </a:p>
        </p:txBody>
      </p:sp>
    </p:spTree>
    <p:extLst>
      <p:ext uri="{BB962C8B-B14F-4D97-AF65-F5344CB8AC3E}">
        <p14:creationId xmlns:p14="http://schemas.microsoft.com/office/powerpoint/2010/main" val="2072761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F41B9-E4BC-4005-A2FD-F149DE979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6" y="1757578"/>
            <a:ext cx="10350307" cy="30304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451F16-C011-4E7F-971B-BA2B2C41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uneven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endParaRPr lang="it-IT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F52486-1988-417B-BC51-E5620E162585}"/>
              </a:ext>
            </a:extLst>
          </p:cNvPr>
          <p:cNvSpPr/>
          <p:nvPr/>
        </p:nvSpPr>
        <p:spPr>
          <a:xfrm>
            <a:off x="6161103" y="2254928"/>
            <a:ext cx="4909351" cy="228156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FB48F3-86D3-4B5C-A4E5-EE048CA89D73}"/>
              </a:ext>
            </a:extLst>
          </p:cNvPr>
          <p:cNvSpPr/>
          <p:nvPr/>
        </p:nvSpPr>
        <p:spPr>
          <a:xfrm>
            <a:off x="1051053" y="1856912"/>
            <a:ext cx="4909351" cy="2281562"/>
          </a:xfrm>
          <a:prstGeom prst="ellipse">
            <a:avLst/>
          </a:prstGeom>
          <a:noFill/>
          <a:ln w="38100">
            <a:solidFill>
              <a:srgbClr val="281D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433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54FF-C029-4483-9DF9-BC69E5CE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Polarization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countries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61FA5-85DC-411C-9B91-BE712DF5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6" y="1757579"/>
            <a:ext cx="4879879" cy="1428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0ACB4-E696-4531-B28A-C75F659F7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34" y="3432252"/>
            <a:ext cx="4148528" cy="25554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FF1ADC-68EE-46E9-B7CC-8D63FB87F847}"/>
              </a:ext>
            </a:extLst>
          </p:cNvPr>
          <p:cNvSpPr txBox="1"/>
          <p:nvPr/>
        </p:nvSpPr>
        <p:spPr>
          <a:xfrm>
            <a:off x="1315681" y="1909979"/>
            <a:ext cx="60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Italy</a:t>
            </a:r>
            <a:endParaRPr lang="it-IT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27B3E-D087-482F-814A-A33D58DDBF6C}"/>
              </a:ext>
            </a:extLst>
          </p:cNvPr>
          <p:cNvSpPr txBox="1"/>
          <p:nvPr/>
        </p:nvSpPr>
        <p:spPr>
          <a:xfrm>
            <a:off x="1148485" y="352719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UK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C8A978-2A73-4451-9118-1D0480224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681" y="1757579"/>
            <a:ext cx="4513085" cy="17184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54AA6F-E4AD-4D81-B54D-B1CFE4E61B3C}"/>
              </a:ext>
            </a:extLst>
          </p:cNvPr>
          <p:cNvSpPr txBox="1"/>
          <p:nvPr/>
        </p:nvSpPr>
        <p:spPr>
          <a:xfrm>
            <a:off x="6631681" y="1757579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Germany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0B4012-DFB4-4C63-84BC-C805E8C63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47" y="3638739"/>
            <a:ext cx="3475019" cy="23226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BE300F-9A1A-48A0-8CB5-496F8EB3C62F}"/>
              </a:ext>
            </a:extLst>
          </p:cNvPr>
          <p:cNvSpPr txBox="1"/>
          <p:nvPr/>
        </p:nvSpPr>
        <p:spPr>
          <a:xfrm>
            <a:off x="9216564" y="382512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Spain</a:t>
            </a:r>
            <a:endParaRPr lang="it-IT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6D8B9-2953-48FB-BC85-15DF3EAE0C39}"/>
              </a:ext>
            </a:extLst>
          </p:cNvPr>
          <p:cNvSpPr txBox="1"/>
          <p:nvPr/>
        </p:nvSpPr>
        <p:spPr>
          <a:xfrm>
            <a:off x="10111666" y="4800079"/>
            <a:ext cx="1984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solidFill>
                  <a:schemeClr val="bg2"/>
                </a:solidFill>
              </a:rPr>
              <a:t>Same</a:t>
            </a:r>
            <a:r>
              <a:rPr lang="it-IT" dirty="0">
                <a:solidFill>
                  <a:schemeClr val="bg2"/>
                </a:solidFill>
              </a:rPr>
              <a:t> LR </a:t>
            </a:r>
            <a:r>
              <a:rPr lang="it-IT" dirty="0" err="1">
                <a:solidFill>
                  <a:schemeClr val="bg2"/>
                </a:solidFill>
              </a:rPr>
              <a:t>structure</a:t>
            </a:r>
            <a:endParaRPr lang="it-IT" dirty="0">
              <a:solidFill>
                <a:schemeClr val="bg2"/>
              </a:solidFill>
            </a:endParaRPr>
          </a:p>
          <a:p>
            <a:pPr algn="ctr"/>
            <a:r>
              <a:rPr lang="it-IT" dirty="0">
                <a:solidFill>
                  <a:schemeClr val="bg2"/>
                </a:solidFill>
              </a:rPr>
              <a:t>in </a:t>
            </a:r>
            <a:r>
              <a:rPr lang="it-IT" dirty="0">
                <a:solidFill>
                  <a:schemeClr val="accent1"/>
                </a:solidFill>
              </a:rPr>
              <a:t>76% </a:t>
            </a:r>
            <a:r>
              <a:rPr lang="it-IT" dirty="0">
                <a:solidFill>
                  <a:schemeClr val="bg2"/>
                </a:solidFill>
              </a:rPr>
              <a:t>of countries</a:t>
            </a:r>
          </a:p>
        </p:txBody>
      </p:sp>
    </p:spTree>
    <p:extLst>
      <p:ext uri="{BB962C8B-B14F-4D97-AF65-F5344CB8AC3E}">
        <p14:creationId xmlns:p14="http://schemas.microsoft.com/office/powerpoint/2010/main" val="2064862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5745-AC00-456D-B6C3-8F31555F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F932-A362-47E4-A141-C013B3E56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analyze</a:t>
            </a:r>
            <a:r>
              <a:rPr lang="it-IT" dirty="0"/>
              <a:t> in </a:t>
            </a:r>
            <a:r>
              <a:rPr lang="it-IT" dirty="0" err="1"/>
              <a:t>detail</a:t>
            </a:r>
            <a:r>
              <a:rPr lang="it-IT" dirty="0"/>
              <a:t> the </a:t>
            </a:r>
            <a:r>
              <a:rPr lang="it-IT" u="sng" dirty="0"/>
              <a:t>opinion </a:t>
            </a:r>
            <a:r>
              <a:rPr lang="it-IT" u="sng" dirty="0" err="1"/>
              <a:t>space</a:t>
            </a:r>
            <a:endParaRPr lang="it-IT" u="sng" dirty="0"/>
          </a:p>
          <a:p>
            <a:pPr lvl="1"/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divides</a:t>
            </a:r>
            <a:r>
              <a:rPr lang="it-IT" dirty="0"/>
              <a:t> and </a:t>
            </a:r>
            <a:r>
              <a:rPr lang="it-IT" dirty="0" err="1"/>
              <a:t>unifies</a:t>
            </a:r>
            <a:r>
              <a:rPr lang="it-IT" dirty="0"/>
              <a:t> L&amp;R</a:t>
            </a:r>
          </a:p>
          <a:p>
            <a:pPr lvl="1"/>
            <a:r>
              <a:rPr lang="it-IT" dirty="0" err="1"/>
              <a:t>Analyze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side</a:t>
            </a:r>
          </a:p>
          <a:p>
            <a:endParaRPr lang="it-IT" dirty="0"/>
          </a:p>
          <a:p>
            <a:r>
              <a:rPr lang="it-IT" dirty="0" err="1"/>
              <a:t>Adding</a:t>
            </a:r>
            <a:r>
              <a:rPr lang="it-IT" dirty="0"/>
              <a:t> </a:t>
            </a:r>
            <a:r>
              <a:rPr lang="it-IT" dirty="0" err="1"/>
              <a:t>complexity</a:t>
            </a:r>
            <a:r>
              <a:rPr lang="it-IT" dirty="0"/>
              <a:t> to </a:t>
            </a:r>
            <a:r>
              <a:rPr lang="it-IT" dirty="0" err="1"/>
              <a:t>polarization</a:t>
            </a:r>
            <a:endParaRPr lang="it-IT" dirty="0"/>
          </a:p>
          <a:p>
            <a:pPr lvl="1"/>
            <a:r>
              <a:rPr lang="it-IT" dirty="0" err="1"/>
              <a:t>Right</a:t>
            </a:r>
            <a:r>
              <a:rPr lang="it-IT" dirty="0"/>
              <a:t> </a:t>
            </a:r>
            <a:r>
              <a:rPr lang="it-IT" dirty="0" err="1"/>
              <a:t>wing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connected</a:t>
            </a:r>
            <a:r>
              <a:rPr lang="it-IT" dirty="0"/>
              <a:t> to more </a:t>
            </a:r>
            <a:r>
              <a:rPr lang="it-IT" dirty="0" err="1"/>
              <a:t>attitudes</a:t>
            </a:r>
            <a:endParaRPr lang="it-IT" dirty="0"/>
          </a:p>
          <a:p>
            <a:pPr lvl="1"/>
            <a:r>
              <a:rPr lang="it-IT" dirty="0"/>
              <a:t>Left </a:t>
            </a:r>
            <a:r>
              <a:rPr lang="it-IT" dirty="0" err="1"/>
              <a:t>wing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more compact</a:t>
            </a:r>
          </a:p>
          <a:p>
            <a:pPr lvl="1"/>
            <a:endParaRPr lang="it-IT" dirty="0"/>
          </a:p>
          <a:p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analyses</a:t>
            </a:r>
            <a:endParaRPr lang="it-IT" dirty="0"/>
          </a:p>
          <a:p>
            <a:pPr lvl="1"/>
            <a:r>
              <a:rPr lang="it-IT" dirty="0"/>
              <a:t>Time </a:t>
            </a:r>
            <a:r>
              <a:rPr lang="it-IT" dirty="0" err="1"/>
              <a:t>analysis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3074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5E0F57-0FAD-47BE-809C-42267D14CFE3}"/>
              </a:ext>
            </a:extLst>
          </p:cNvPr>
          <p:cNvSpPr txBox="1">
            <a:spLocks/>
          </p:cNvSpPr>
          <p:nvPr/>
        </p:nvSpPr>
        <p:spPr>
          <a:xfrm>
            <a:off x="5811915" y="186770"/>
            <a:ext cx="45893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Related</a:t>
            </a:r>
            <a:r>
              <a:rPr lang="it-IT" dirty="0"/>
              <a:t> talks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4C2C17-45FE-47DF-B409-0DCDF4AD488D}"/>
              </a:ext>
            </a:extLst>
          </p:cNvPr>
          <p:cNvSpPr txBox="1">
            <a:spLocks/>
          </p:cNvSpPr>
          <p:nvPr/>
        </p:nvSpPr>
        <p:spPr>
          <a:xfrm>
            <a:off x="5811916" y="1266270"/>
            <a:ext cx="59363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r>
              <a:rPr lang="en-US" sz="1800" b="1" i="0" dirty="0">
                <a:effectLst/>
                <a:latin typeface="Calibri" panose="020F0502020204030204" pitchFamily="34" charset="0"/>
              </a:rPr>
              <a:t>Monday</a:t>
            </a:r>
          </a:p>
          <a:p>
            <a:pPr marL="0" indent="0" algn="l" fontAlgn="base">
              <a:buNone/>
            </a:pPr>
            <a:r>
              <a:rPr lang="en-US" sz="1800" b="0" i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- New Methods for Old Questions: Measuring Political Attitudes</a:t>
            </a:r>
            <a:r>
              <a:rPr lang="en-US" sz="1800" b="0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 13.30 CET - Room 5 </a:t>
            </a:r>
          </a:p>
          <a:p>
            <a:pPr marL="0" indent="0" algn="l" fontAlgn="base">
              <a:buNone/>
            </a:pPr>
            <a:r>
              <a:rPr lang="en-US" sz="1800" b="0" i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- Identity and Politics</a:t>
            </a:r>
            <a:r>
              <a:rPr lang="en-US" sz="1800" b="0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13.50 CET – Room 1</a:t>
            </a:r>
          </a:p>
          <a:p>
            <a:pPr marL="0" indent="0" algn="l" fontAlgn="base">
              <a:buNone/>
            </a:pPr>
            <a:r>
              <a:rPr lang="en-US" sz="1800" b="1" i="0" dirty="0">
                <a:effectLst/>
                <a:latin typeface="Calibri" panose="020F0502020204030204" pitchFamily="34" charset="0"/>
              </a:rPr>
              <a:t>Tuesday</a:t>
            </a:r>
          </a:p>
          <a:p>
            <a:pPr marL="0" indent="0" algn="l" fontAlgn="base">
              <a:buNone/>
            </a:pPr>
            <a:r>
              <a:rPr lang="en-US" sz="1800" b="0" i="1" dirty="0">
                <a:effectLst/>
                <a:latin typeface="Calibri" panose="020F0502020204030204" pitchFamily="34" charset="0"/>
              </a:rPr>
              <a:t>- Attitudes, personality, and cognition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7.30 CET – Room 4</a:t>
            </a:r>
          </a:p>
        </p:txBody>
      </p:sp>
      <p:pic>
        <p:nvPicPr>
          <p:cNvPr id="9" name="Picture 8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35F90927-B608-42DC-AA7D-74F567C50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85" y="3744728"/>
            <a:ext cx="2352198" cy="234577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CD98C8-AC94-4C20-87D8-1F54805ABD05}"/>
              </a:ext>
            </a:extLst>
          </p:cNvPr>
          <p:cNvSpPr txBox="1">
            <a:spLocks/>
          </p:cNvSpPr>
          <p:nvPr/>
        </p:nvSpPr>
        <p:spPr>
          <a:xfrm>
            <a:off x="238848" y="186770"/>
            <a:ext cx="4172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Contacts</a:t>
            </a:r>
            <a:endParaRPr lang="it-IT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46DF6-E890-4FF5-B7CC-24825A453139}"/>
              </a:ext>
            </a:extLst>
          </p:cNvPr>
          <p:cNvSpPr txBox="1">
            <a:spLocks/>
          </p:cNvSpPr>
          <p:nvPr/>
        </p:nvSpPr>
        <p:spPr>
          <a:xfrm>
            <a:off x="657224" y="1266270"/>
            <a:ext cx="56427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www.dinocarp.com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dino.carpentras@gmail.com</a:t>
            </a: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@JustaNormalDino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Social Complexity</a:t>
            </a:r>
          </a:p>
          <a:p>
            <a:pPr marL="0" indent="0" algn="l" fontAlgn="base">
              <a:lnSpc>
                <a:spcPct val="15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A4B589A0-898D-43B2-9B18-A656F9BDC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15" y="3744728"/>
            <a:ext cx="2353892" cy="2353892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B6B73D3E-89F7-400A-AF2D-B4EF991E20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7" y="1401372"/>
            <a:ext cx="347406" cy="34740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0FDFC28-E966-4AAE-881F-47F4D96118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" y="1968721"/>
            <a:ext cx="347406" cy="347406"/>
          </a:xfrm>
          <a:prstGeom prst="rect">
            <a:avLst/>
          </a:prstGeom>
        </p:spPr>
      </p:pic>
      <p:pic>
        <p:nvPicPr>
          <p:cNvPr id="23" name="Picture 22" descr="A picture containing ax, silhouette, vector graphics&#10;&#10;Description automatically generated">
            <a:extLst>
              <a:ext uri="{FF2B5EF4-FFF2-40B4-BE49-F238E27FC236}">
                <a16:creationId xmlns:a16="http://schemas.microsoft.com/office/drawing/2014/main" id="{B6E43D7B-CC9A-489E-BFC3-6B1160B29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2536070"/>
            <a:ext cx="570281" cy="32078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06A243B-DA74-4A7E-8B8F-7F5775E75C82}"/>
              </a:ext>
            </a:extLst>
          </p:cNvPr>
          <p:cNvGrpSpPr/>
          <p:nvPr/>
        </p:nvGrpSpPr>
        <p:grpSpPr>
          <a:xfrm>
            <a:off x="308756" y="3166859"/>
            <a:ext cx="380923" cy="270697"/>
            <a:chOff x="363615" y="4039879"/>
            <a:chExt cx="1993639" cy="141674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690FA6-1487-467E-BA4E-A16451CEAD7B}"/>
                </a:ext>
              </a:extLst>
            </p:cNvPr>
            <p:cNvSpPr/>
            <p:nvPr/>
          </p:nvSpPr>
          <p:spPr>
            <a:xfrm>
              <a:off x="1009650" y="4419600"/>
              <a:ext cx="700969" cy="71437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Picture 2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E973EA0-B2DD-4AEC-8E44-E3C3768B5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15" y="4039879"/>
              <a:ext cx="1993639" cy="1416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97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9217-38FB-4694-AA4F-2CB5CBE7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BNA + IRT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68DE-6657-4AEC-A082-A28F83166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BNA = </a:t>
            </a:r>
            <a:r>
              <a:rPr lang="it-IT" dirty="0" err="1"/>
              <a:t>Belief</a:t>
            </a:r>
            <a:r>
              <a:rPr lang="it-IT" dirty="0"/>
              <a:t> Network Analysis</a:t>
            </a:r>
          </a:p>
          <a:p>
            <a:r>
              <a:rPr lang="it-IT" dirty="0"/>
              <a:t>IRT = Item </a:t>
            </a:r>
            <a:r>
              <a:rPr lang="it-IT" dirty="0" err="1"/>
              <a:t>Response</a:t>
            </a:r>
            <a:r>
              <a:rPr lang="it-IT" dirty="0"/>
              <a:t> Theory</a:t>
            </a:r>
          </a:p>
          <a:p>
            <a:pPr lvl="1"/>
            <a:r>
              <a:rPr lang="it-IT" dirty="0" err="1"/>
              <a:t>Attitude</a:t>
            </a:r>
            <a:r>
              <a:rPr lang="it-IT" dirty="0"/>
              <a:t> </a:t>
            </a:r>
            <a:r>
              <a:rPr lang="it-IT" dirty="0" err="1"/>
              <a:t>space</a:t>
            </a: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895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B19F-D258-4985-97AE-FDF08DBC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Attitude</a:t>
            </a:r>
            <a:r>
              <a:rPr lang="it-IT" dirty="0"/>
              <a:t> </a:t>
            </a:r>
            <a:r>
              <a:rPr lang="it-IT" dirty="0" err="1"/>
              <a:t>space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159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B19F-D258-4985-97AE-FDF08DBC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Attitude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: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B9505AB-FF8F-41B0-9592-6B346996F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072919" y="2188507"/>
            <a:ext cx="1485900" cy="221003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9EE3139-E11F-45B9-871D-6691489C3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0" t="25000" r="44499" b="18123"/>
          <a:stretch/>
        </p:blipFill>
        <p:spPr>
          <a:xfrm>
            <a:off x="8324895" y="2220186"/>
            <a:ext cx="1485900" cy="2210039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DD78BDD-0D57-431D-BCF8-29551D9D2497}"/>
              </a:ext>
            </a:extLst>
          </p:cNvPr>
          <p:cNvSpPr/>
          <p:nvPr/>
        </p:nvSpPr>
        <p:spPr>
          <a:xfrm rot="10800000">
            <a:off x="2719038" y="4430225"/>
            <a:ext cx="193662" cy="577049"/>
          </a:xfrm>
          <a:prstGeom prst="triangle">
            <a:avLst/>
          </a:prstGeom>
          <a:solidFill>
            <a:srgbClr val="638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9366CB8-1457-4316-8B3C-C8F39C61C11F}"/>
              </a:ext>
            </a:extLst>
          </p:cNvPr>
          <p:cNvSpPr/>
          <p:nvPr/>
        </p:nvSpPr>
        <p:spPr>
          <a:xfrm rot="10800000">
            <a:off x="8971014" y="4430225"/>
            <a:ext cx="193662" cy="57704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FE9FEB14-26C4-4F9D-9C9B-7669DEA03551}"/>
              </a:ext>
            </a:extLst>
          </p:cNvPr>
          <p:cNvSpPr/>
          <p:nvPr/>
        </p:nvSpPr>
        <p:spPr>
          <a:xfrm>
            <a:off x="452761" y="5078027"/>
            <a:ext cx="10901039" cy="363985"/>
          </a:xfrm>
          <a:prstGeom prst="left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2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B19F-D258-4985-97AE-FDF08DBC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Attitude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: item-</a:t>
            </a:r>
            <a:r>
              <a:rPr lang="it-IT" dirty="0" err="1"/>
              <a:t>responses</a:t>
            </a:r>
            <a:endParaRPr lang="it-IT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DD78BDD-0D57-431D-BCF8-29551D9D2497}"/>
              </a:ext>
            </a:extLst>
          </p:cNvPr>
          <p:cNvSpPr/>
          <p:nvPr/>
        </p:nvSpPr>
        <p:spPr>
          <a:xfrm rot="10800000">
            <a:off x="1760459" y="4402268"/>
            <a:ext cx="193662" cy="57704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FE9FEB14-26C4-4F9D-9C9B-7669DEA03551}"/>
              </a:ext>
            </a:extLst>
          </p:cNvPr>
          <p:cNvSpPr/>
          <p:nvPr/>
        </p:nvSpPr>
        <p:spPr>
          <a:xfrm>
            <a:off x="452761" y="5014693"/>
            <a:ext cx="10901039" cy="363985"/>
          </a:xfrm>
          <a:prstGeom prst="left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2548F4-3762-4022-8EC7-ADED5348479E}"/>
              </a:ext>
            </a:extLst>
          </p:cNvPr>
          <p:cNvSpPr/>
          <p:nvPr/>
        </p:nvSpPr>
        <p:spPr>
          <a:xfrm>
            <a:off x="1076053" y="2810108"/>
            <a:ext cx="1506888" cy="14204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D45C697-44CC-4FA2-B978-3F61C4F6053E}"/>
              </a:ext>
            </a:extLst>
          </p:cNvPr>
          <p:cNvSpPr/>
          <p:nvPr/>
        </p:nvSpPr>
        <p:spPr>
          <a:xfrm rot="10800000">
            <a:off x="9373018" y="4366891"/>
            <a:ext cx="193662" cy="57704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1812DF-B24F-4910-88C2-336FF19D64C6}"/>
              </a:ext>
            </a:extLst>
          </p:cNvPr>
          <p:cNvSpPr/>
          <p:nvPr/>
        </p:nvSpPr>
        <p:spPr>
          <a:xfrm>
            <a:off x="8688612" y="2774731"/>
            <a:ext cx="1506888" cy="14204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0454D1C-AAF7-48F0-92E6-732F413BE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7151" y="3652279"/>
            <a:ext cx="384692" cy="34022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5EDBDA4-4CEF-41E3-9835-B284684FF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9249710" y="3605019"/>
            <a:ext cx="384692" cy="36398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33B4BB1-6194-4812-AA47-094F73BFF823}"/>
              </a:ext>
            </a:extLst>
          </p:cNvPr>
          <p:cNvSpPr/>
          <p:nvPr/>
        </p:nvSpPr>
        <p:spPr>
          <a:xfrm rot="10800000">
            <a:off x="3640992" y="4366892"/>
            <a:ext cx="193662" cy="577049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C7CB63-C86D-4528-B289-5119722D92DA}"/>
              </a:ext>
            </a:extLst>
          </p:cNvPr>
          <p:cNvSpPr/>
          <p:nvPr/>
        </p:nvSpPr>
        <p:spPr>
          <a:xfrm>
            <a:off x="2956586" y="2774732"/>
            <a:ext cx="1506888" cy="14204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E43227D-729A-4ED7-BF31-66C31C0B8D7B}"/>
              </a:ext>
            </a:extLst>
          </p:cNvPr>
          <p:cNvSpPr/>
          <p:nvPr/>
        </p:nvSpPr>
        <p:spPr>
          <a:xfrm rot="10800000">
            <a:off x="5594532" y="4366891"/>
            <a:ext cx="193662" cy="57704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6727D8-A25D-42CC-B11F-7D28C9B9EA9C}"/>
              </a:ext>
            </a:extLst>
          </p:cNvPr>
          <p:cNvSpPr/>
          <p:nvPr/>
        </p:nvSpPr>
        <p:spPr>
          <a:xfrm>
            <a:off x="4910126" y="2774731"/>
            <a:ext cx="1506888" cy="14204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sz="1050" dirty="0">
              <a:solidFill>
                <a:srgbClr val="000000"/>
              </a:solidFill>
            </a:endParaRPr>
          </a:p>
          <a:p>
            <a:pPr algn="ctr"/>
            <a:r>
              <a:rPr lang="it-IT" sz="1800" dirty="0">
                <a:solidFill>
                  <a:schemeClr val="bg2"/>
                </a:solidFill>
              </a:rPr>
              <a:t>😐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5802B34-49C1-410E-8150-347ED33C4924}"/>
              </a:ext>
            </a:extLst>
          </p:cNvPr>
          <p:cNvSpPr/>
          <p:nvPr/>
        </p:nvSpPr>
        <p:spPr>
          <a:xfrm rot="10800000">
            <a:off x="7479033" y="4310946"/>
            <a:ext cx="193662" cy="577049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F48F53-D516-4F69-87F8-361878428277}"/>
              </a:ext>
            </a:extLst>
          </p:cNvPr>
          <p:cNvSpPr/>
          <p:nvPr/>
        </p:nvSpPr>
        <p:spPr>
          <a:xfrm>
            <a:off x="6794627" y="2718786"/>
            <a:ext cx="1506888" cy="14204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Abortion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2C446B6-356B-48EB-8DFB-CE12FB1D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00745" flipV="1">
            <a:off x="7355725" y="3549074"/>
            <a:ext cx="384692" cy="36398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A1575D0-2D29-4783-B1CC-4E0777D4C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96942">
            <a:off x="3526394" y="3588931"/>
            <a:ext cx="384692" cy="3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8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420D-4F8A-4DB8-8DFB-7FF5E1F9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3983" cy="1325563"/>
          </a:xfrm>
        </p:spPr>
        <p:txBody>
          <a:bodyPr>
            <a:normAutofit/>
          </a:bodyPr>
          <a:lstStyle/>
          <a:p>
            <a:r>
              <a:rPr lang="it-IT" dirty="0" err="1"/>
              <a:t>Belief</a:t>
            </a:r>
            <a:r>
              <a:rPr lang="it-IT" dirty="0"/>
              <a:t> network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207A7-F87E-402F-BCE7-FD384E923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48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420D-4F8A-4DB8-8DFB-7FF5E1F9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3983" cy="1325563"/>
          </a:xfrm>
        </p:spPr>
        <p:txBody>
          <a:bodyPr>
            <a:normAutofit/>
          </a:bodyPr>
          <a:lstStyle/>
          <a:p>
            <a:r>
              <a:rPr lang="it-IT" dirty="0" err="1"/>
              <a:t>Belief</a:t>
            </a:r>
            <a:r>
              <a:rPr lang="it-IT" dirty="0"/>
              <a:t> network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08B529-46FD-43D0-8B04-44CE706C1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3117" cy="4337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Node</a:t>
            </a:r>
            <a:r>
              <a:rPr lang="it-IT" dirty="0"/>
              <a:t>: Item</a:t>
            </a:r>
          </a:p>
          <a:p>
            <a:pPr marL="0" indent="0">
              <a:buNone/>
            </a:pPr>
            <a:r>
              <a:rPr lang="it-IT" dirty="0"/>
              <a:t>Link: </a:t>
            </a:r>
            <a:r>
              <a:rPr lang="it-IT" dirty="0" err="1"/>
              <a:t>Correlation</a:t>
            </a:r>
            <a:endParaRPr lang="it-IT" dirty="0"/>
          </a:p>
          <a:p>
            <a:endParaRPr lang="it-IT" dirty="0"/>
          </a:p>
          <a:p>
            <a:r>
              <a:rPr lang="it-IT" dirty="0"/>
              <a:t>Analysis of the network </a:t>
            </a:r>
          </a:p>
          <a:p>
            <a:pPr lvl="1"/>
            <a:r>
              <a:rPr lang="it-IT" dirty="0"/>
              <a:t>Identity</a:t>
            </a:r>
          </a:p>
          <a:p>
            <a:pPr lvl="1"/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Polarization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A4C79-55D6-4B5B-A197-5CF81A1C4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83" y="1566973"/>
            <a:ext cx="4356441" cy="3724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F9DCA-FA05-4895-9962-4F55AEE51BEE}"/>
              </a:ext>
            </a:extLst>
          </p:cNvPr>
          <p:cNvSpPr txBox="1"/>
          <p:nvPr/>
        </p:nvSpPr>
        <p:spPr>
          <a:xfrm>
            <a:off x="250055" y="5854898"/>
            <a:ext cx="11691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Boutyline,Vaisey</a:t>
            </a:r>
            <a: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"Belief network analysis: A relational approach to understanding the structure of attitudes." American journal of sociology 2017</a:t>
            </a:r>
            <a:endParaRPr lang="it-IT" sz="1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6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2B97-2F0D-4C59-B1AA-B700A889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37482" cy="1325563"/>
          </a:xfrm>
        </p:spPr>
        <p:txBody>
          <a:bodyPr/>
          <a:lstStyle/>
          <a:p>
            <a:r>
              <a:rPr lang="it-IT" dirty="0" err="1"/>
              <a:t>Limitations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D433E-DEBA-4A61-B395-E1E9CC2EB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71" y="1751221"/>
            <a:ext cx="10515600" cy="4351338"/>
          </a:xfrm>
        </p:spPr>
        <p:txBody>
          <a:bodyPr>
            <a:normAutofit/>
          </a:bodyPr>
          <a:lstStyle/>
          <a:p>
            <a:r>
              <a:rPr lang="it-IT" sz="2800" dirty="0" err="1">
                <a:solidFill>
                  <a:schemeClr val="bg2">
                    <a:lumMod val="50000"/>
                  </a:schemeClr>
                </a:solidFill>
              </a:rPr>
              <a:t>Nominal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bg2">
                    <a:lumMod val="50000"/>
                  </a:schemeClr>
                </a:solidFill>
              </a:rPr>
              <a:t>answers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Non-linear </a:t>
            </a:r>
            <a:r>
              <a:rPr lang="it-IT" sz="2800" dirty="0" err="1">
                <a:solidFill>
                  <a:schemeClr val="bg2">
                    <a:lumMod val="50000"/>
                  </a:schemeClr>
                </a:solidFill>
              </a:rPr>
              <a:t>relationships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Non-</a:t>
            </a:r>
            <a:r>
              <a:rPr lang="it-IT" sz="2800" dirty="0" err="1">
                <a:solidFill>
                  <a:schemeClr val="bg2">
                    <a:lumMod val="50000"/>
                  </a:schemeClr>
                </a:solidFill>
              </a:rPr>
              <a:t>monotonic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bg2">
                    <a:lumMod val="50000"/>
                  </a:schemeClr>
                </a:solidFill>
              </a:rPr>
              <a:t>relationship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it-IT" sz="2800" dirty="0"/>
          </a:p>
          <a:p>
            <a:r>
              <a:rPr lang="it-IT" sz="3600" dirty="0" err="1">
                <a:solidFill>
                  <a:schemeClr val="accent1"/>
                </a:solidFill>
              </a:rPr>
              <a:t>Symmetric</a:t>
            </a:r>
            <a:r>
              <a:rPr lang="it-IT" sz="3600" dirty="0">
                <a:solidFill>
                  <a:schemeClr val="accent1"/>
                </a:solidFill>
              </a:rPr>
              <a:t> groups</a:t>
            </a:r>
          </a:p>
          <a:p>
            <a:endParaRPr lang="it-IT" sz="28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44D4EE-9AF5-4E1E-8B07-B20BE76506A5}"/>
              </a:ext>
            </a:extLst>
          </p:cNvPr>
          <p:cNvCxnSpPr/>
          <p:nvPr/>
        </p:nvCxnSpPr>
        <p:spPr>
          <a:xfrm>
            <a:off x="4785064" y="5104643"/>
            <a:ext cx="6720397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14A931-A866-4FB3-8076-20D3F35EC6A8}"/>
              </a:ext>
            </a:extLst>
          </p:cNvPr>
          <p:cNvCxnSpPr>
            <a:cxnSpLocks/>
          </p:cNvCxnSpPr>
          <p:nvPr/>
        </p:nvCxnSpPr>
        <p:spPr>
          <a:xfrm flipV="1">
            <a:off x="7991382" y="2132843"/>
            <a:ext cx="0" cy="365908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1EFBDF-05E9-408C-8CE6-6545D18F83B5}"/>
              </a:ext>
            </a:extLst>
          </p:cNvPr>
          <p:cNvSpPr/>
          <p:nvPr/>
        </p:nvSpPr>
        <p:spPr>
          <a:xfrm>
            <a:off x="5877758" y="2471110"/>
            <a:ext cx="4660036" cy="2388057"/>
          </a:xfrm>
          <a:custGeom>
            <a:avLst/>
            <a:gdLst>
              <a:gd name="connsiteX0" fmla="*/ 0 w 1216241"/>
              <a:gd name="connsiteY0" fmla="*/ 0 h 994483"/>
              <a:gd name="connsiteX1" fmla="*/ 568171 w 1216241"/>
              <a:gd name="connsiteY1" fmla="*/ 994299 h 994483"/>
              <a:gd name="connsiteX2" fmla="*/ 1216241 w 1216241"/>
              <a:gd name="connsiteY2" fmla="*/ 79899 h 99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6241" h="994483">
                <a:moveTo>
                  <a:pt x="0" y="0"/>
                </a:moveTo>
                <a:cubicBezTo>
                  <a:pt x="182732" y="490491"/>
                  <a:pt x="365464" y="980982"/>
                  <a:pt x="568171" y="994299"/>
                </a:cubicBezTo>
                <a:cubicBezTo>
                  <a:pt x="770878" y="1007616"/>
                  <a:pt x="978023" y="295922"/>
                  <a:pt x="1216241" y="7989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F09D1-07AE-441D-A498-1E923DF2CAF8}"/>
              </a:ext>
            </a:extLst>
          </p:cNvPr>
          <p:cNvSpPr txBox="1"/>
          <p:nvPr/>
        </p:nvSpPr>
        <p:spPr>
          <a:xfrm>
            <a:off x="7238262" y="1690688"/>
            <a:ext cx="126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Trust </a:t>
            </a:r>
            <a:r>
              <a:rPr lang="it-IT" dirty="0" err="1">
                <a:solidFill>
                  <a:schemeClr val="bg2"/>
                </a:solidFill>
              </a:rPr>
              <a:t>police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0C526-B8B4-404A-82B5-1F6CC57E9679}"/>
              </a:ext>
            </a:extLst>
          </p:cNvPr>
          <p:cNvSpPr txBox="1"/>
          <p:nvPr/>
        </p:nvSpPr>
        <p:spPr>
          <a:xfrm>
            <a:off x="10805605" y="5177467"/>
            <a:ext cx="109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Left-</a:t>
            </a:r>
            <a:r>
              <a:rPr lang="it-IT" dirty="0" err="1">
                <a:solidFill>
                  <a:schemeClr val="bg2"/>
                </a:solidFill>
              </a:rPr>
              <a:t>Right</a:t>
            </a:r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7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no Dark 1">
      <a:dk1>
        <a:srgbClr val="1C2C3C"/>
      </a:dk1>
      <a:lt1>
        <a:srgbClr val="60AC90"/>
      </a:lt1>
      <a:dk2>
        <a:srgbClr val="44546A"/>
      </a:dk2>
      <a:lt2>
        <a:srgbClr val="BEC3C3"/>
      </a:lt2>
      <a:accent1>
        <a:srgbClr val="FF0000"/>
      </a:accent1>
      <a:accent2>
        <a:srgbClr val="C00000"/>
      </a:accent2>
      <a:accent3>
        <a:srgbClr val="9A4E5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</Words>
  <Application>Microsoft Office PowerPoint</Application>
  <PresentationFormat>Widescreen</PresentationFormat>
  <Paragraphs>135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Differences in the attitude space of European left and right-wing supporters</vt:lpstr>
      <vt:lpstr>Preview</vt:lpstr>
      <vt:lpstr>BNA + IRT</vt:lpstr>
      <vt:lpstr>Attitude space</vt:lpstr>
      <vt:lpstr>Attitude space: people</vt:lpstr>
      <vt:lpstr>Attitude space: item-responses</vt:lpstr>
      <vt:lpstr>Belief network analysis</vt:lpstr>
      <vt:lpstr>Belief network analysis</vt:lpstr>
      <vt:lpstr>Limitations</vt:lpstr>
      <vt:lpstr>PowerPoint Presentation</vt:lpstr>
      <vt:lpstr>PowerPoint Presentation</vt:lpstr>
      <vt:lpstr>PowerPoint Presentation</vt:lpstr>
      <vt:lpstr>Groups similarity</vt:lpstr>
      <vt:lpstr>Groups similarity</vt:lpstr>
      <vt:lpstr>Are they symmetric?</vt:lpstr>
      <vt:lpstr>PowerPoint Presentation</vt:lpstr>
      <vt:lpstr>PowerPoint Presentation</vt:lpstr>
      <vt:lpstr>PowerPoint Presentation</vt:lpstr>
      <vt:lpstr>PowerPoint Presentation</vt:lpstr>
      <vt:lpstr>Clusters</vt:lpstr>
      <vt:lpstr>Node: item-response</vt:lpstr>
      <vt:lpstr>IRT -&gt; Attitude space</vt:lpstr>
      <vt:lpstr>The ESS</vt:lpstr>
      <vt:lpstr>The ESS</vt:lpstr>
      <vt:lpstr>p-value</vt:lpstr>
      <vt:lpstr>The uneven distribution</vt:lpstr>
      <vt:lpstr>Polarization among countries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Carpentras</dc:creator>
  <cp:lastModifiedBy>Carpentras  Dino</cp:lastModifiedBy>
  <cp:revision>177</cp:revision>
  <dcterms:created xsi:type="dcterms:W3CDTF">2020-06-24T12:23:12Z</dcterms:created>
  <dcterms:modified xsi:type="dcterms:W3CDTF">2023-04-10T19:53:56Z</dcterms:modified>
</cp:coreProperties>
</file>