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59" r:id="rId3"/>
    <p:sldId id="451" r:id="rId4"/>
    <p:sldId id="363" r:id="rId5"/>
    <p:sldId id="261" r:id="rId6"/>
    <p:sldId id="406" r:id="rId7"/>
    <p:sldId id="408" r:id="rId8"/>
    <p:sldId id="379" r:id="rId9"/>
    <p:sldId id="439" r:id="rId10"/>
    <p:sldId id="410" r:id="rId11"/>
    <p:sldId id="411" r:id="rId12"/>
    <p:sldId id="367" r:id="rId13"/>
    <p:sldId id="370" r:id="rId14"/>
    <p:sldId id="414" r:id="rId15"/>
    <p:sldId id="438" r:id="rId16"/>
    <p:sldId id="426" r:id="rId17"/>
    <p:sldId id="430" r:id="rId18"/>
    <p:sldId id="415" r:id="rId19"/>
    <p:sldId id="413" r:id="rId20"/>
    <p:sldId id="369" r:id="rId21"/>
    <p:sldId id="427" r:id="rId22"/>
    <p:sldId id="417" r:id="rId23"/>
    <p:sldId id="416" r:id="rId24"/>
    <p:sldId id="418" r:id="rId25"/>
    <p:sldId id="419" r:id="rId26"/>
    <p:sldId id="420" r:id="rId27"/>
    <p:sldId id="387" r:id="rId28"/>
    <p:sldId id="452" r:id="rId29"/>
    <p:sldId id="388" r:id="rId30"/>
    <p:sldId id="446" r:id="rId31"/>
    <p:sldId id="429" r:id="rId32"/>
    <p:sldId id="440" r:id="rId33"/>
    <p:sldId id="455" r:id="rId34"/>
    <p:sldId id="436" r:id="rId35"/>
    <p:sldId id="389" r:id="rId36"/>
    <p:sldId id="373" r:id="rId37"/>
    <p:sldId id="435" r:id="rId38"/>
    <p:sldId id="375" r:id="rId39"/>
    <p:sldId id="444" r:id="rId40"/>
    <p:sldId id="456" r:id="rId41"/>
    <p:sldId id="458" r:id="rId42"/>
    <p:sldId id="457" r:id="rId43"/>
    <p:sldId id="453" r:id="rId44"/>
    <p:sldId id="374" r:id="rId45"/>
    <p:sldId id="437" r:id="rId46"/>
    <p:sldId id="431" r:id="rId47"/>
    <p:sldId id="398" r:id="rId48"/>
    <p:sldId id="454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.Carpentras" initials="D" lastIdx="3" clrIdx="0">
    <p:extLst>
      <p:ext uri="{19B8F6BF-5375-455C-9EA6-DF929625EA0E}">
        <p15:presenceInfo xmlns:p15="http://schemas.microsoft.com/office/powerpoint/2012/main" userId="Dino.Carpent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81DEF"/>
    <a:srgbClr val="8B8B8B"/>
    <a:srgbClr val="FF0A00"/>
    <a:srgbClr val="FF7045"/>
    <a:srgbClr val="949494"/>
    <a:srgbClr val="1ADDFF"/>
    <a:srgbClr val="006CEB"/>
    <a:srgbClr val="80F2F4"/>
    <a:srgbClr val="B8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35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1E96-ADA8-4C2F-92FF-76D655F3184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59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in </a:t>
            </a:r>
            <a:r>
              <a:rPr lang="it-IT" dirty="0" err="1"/>
              <a:t>math</a:t>
            </a:r>
            <a:r>
              <a:rPr lang="it-IT" dirty="0"/>
              <a:t>/</a:t>
            </a:r>
            <a:r>
              <a:rPr lang="it-IT" dirty="0" err="1"/>
              <a:t>phisics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1E96-ADA8-4C2F-92FF-76D655F3184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17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in </a:t>
            </a:r>
            <a:r>
              <a:rPr lang="it-IT" dirty="0" err="1"/>
              <a:t>math</a:t>
            </a:r>
            <a:r>
              <a:rPr lang="it-IT" dirty="0"/>
              <a:t>/</a:t>
            </a:r>
            <a:r>
              <a:rPr lang="it-IT" dirty="0" err="1"/>
              <a:t>phisics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1E96-ADA8-4C2F-92FF-76D655F318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2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1E96-ADA8-4C2F-92FF-76D655F3184D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3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5345102-53B1-4D6A-8EA4-9FF1DB6D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2" y="4783132"/>
            <a:ext cx="2455489" cy="1307522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8DB854-457C-4A2F-A231-5463AA1B0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71" y="4783132"/>
            <a:ext cx="1307522" cy="130752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83B6-C667-45F4-9E4A-888E2A18AAD8}" type="datetime1">
              <a:rPr lang="it-IT" smtClean="0"/>
              <a:t>16/09/2021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ED36D-F2E7-441B-9FB9-30FF111F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7813209" y="4888156"/>
            <a:ext cx="1654905" cy="1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38F-A515-4A1D-B184-87BBD6D12652}" type="datetime1">
              <a:rPr lang="it-IT" smtClean="0"/>
              <a:t>16/09/2021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7EB-718C-4D3A-A94A-E16821BFD818}" type="datetime1">
              <a:rPr lang="it-IT" smtClean="0"/>
              <a:t>16/09/2021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D598-21EF-4BF7-87CE-F1EE3189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63A-45BE-4441-9BC8-A0A1384CED88}" type="datetime1">
              <a:rPr lang="it-IT" smtClean="0"/>
              <a:t>16/09/2021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FDB94-06AE-42A2-BE75-65C35C0E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dino.carpentras@gmail.com    -    www.dinocarp.com     -    twitter:@justaNormalDino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40D59-77CC-4969-9741-EE5108C3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AF8178-9436-4B51-ACDE-F23C83FF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AB6CE2BC-943F-4766-9A5C-6D8F4C6F4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2" y="6320300"/>
            <a:ext cx="476253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ADB-2D49-4BB2-B0D9-EF1ACA1E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CCF1-0728-4599-8C94-3AC15D593B36}" type="datetime1">
              <a:rPr lang="it-IT" smtClean="0"/>
              <a:t>16/09/2021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9E98-ED48-4E23-88E2-35AA194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25C74C8-9A64-4B23-8EE4-EB83E6F94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A594-5CD6-4A9D-B07F-A84ABCC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8CE-373C-4208-B517-55A3BDDAA2C2}" type="datetime1">
              <a:rPr lang="it-IT" smtClean="0"/>
              <a:t>16/09/2021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06EF-1D7B-4854-B7E6-6FA94D85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8DC-AE53-4FB5-BEF6-9F0937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3A6386C-98E9-4069-863B-72E9F224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099-DBD4-4724-AE78-424DBF4941E6}" type="datetime1">
              <a:rPr lang="it-IT" smtClean="0"/>
              <a:t>16/09/2021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DF44-C25E-4FF2-8DD2-4E2FE6DE8C72}" type="datetime1">
              <a:rPr lang="it-IT" smtClean="0"/>
              <a:t>16/09/2021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EA8C-3111-4016-BF65-EF28B72ABCC1}" type="datetime1">
              <a:rPr lang="it-IT" smtClean="0"/>
              <a:t>16/09/2021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C0-0BA3-4772-ADDA-AEBEB6576C8F}" type="datetime1">
              <a:rPr lang="it-IT" smtClean="0"/>
              <a:t>16/09/2021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E110-B253-4D21-A08E-049AE0041EB8}" type="datetime1">
              <a:rPr lang="it-IT" smtClean="0"/>
              <a:t>16/09/2021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065F-B260-4FB7-BEC6-A18FE79E03E4}" type="datetime1">
              <a:rPr lang="it-IT" smtClean="0"/>
              <a:t>16/09/2021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nocarp.com/when-and-why-you-can-actually-compare-measurements-from-the-social-scienc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C0C-2AED-4700-8695-A5745E133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76" y="239698"/>
            <a:ext cx="10372078" cy="304504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What is an opinion? </a:t>
            </a:r>
            <a:br>
              <a:rPr lang="en-US" sz="5400" dirty="0"/>
            </a:br>
            <a:br>
              <a:rPr lang="en-US" sz="1600" dirty="0"/>
            </a:b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The problem of weakly-defined measurements in agent-based modeling</a:t>
            </a:r>
            <a:endParaRPr lang="it-IT" sz="5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95BA-4A0F-489A-86F8-9434FAEA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76" y="3710865"/>
            <a:ext cx="9546454" cy="455057"/>
          </a:xfrm>
        </p:spPr>
        <p:txBody>
          <a:bodyPr>
            <a:normAutofit/>
          </a:bodyPr>
          <a:lstStyle/>
          <a:p>
            <a:pPr algn="l"/>
            <a:r>
              <a:rPr lang="it-IT" sz="20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Dino Carpentras</a:t>
            </a:r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Michael Quayle</a:t>
            </a:r>
          </a:p>
        </p:txBody>
      </p:sp>
    </p:spTree>
    <p:extLst>
      <p:ext uri="{BB962C8B-B14F-4D97-AF65-F5344CB8AC3E}">
        <p14:creationId xmlns:p14="http://schemas.microsoft.com/office/powerpoint/2010/main" val="203315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76EA-9827-4494-844A-3528A910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Physics</a:t>
            </a:r>
            <a:r>
              <a:rPr lang="it-IT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3F12D-95F8-45C7-AE3E-B017C3A1C1FB}"/>
                  </a:ext>
                </a:extLst>
              </p:cNvPr>
              <p:cNvSpPr txBox="1"/>
              <p:nvPr/>
            </p:nvSpPr>
            <p:spPr>
              <a:xfrm>
                <a:off x="4844717" y="2747131"/>
                <a:ext cx="1774204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3F12D-95F8-45C7-AE3E-B017C3A1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17" y="2747131"/>
                <a:ext cx="1774204" cy="1168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6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76EA-9827-4494-844A-3528A910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Physics</a:t>
            </a:r>
            <a:r>
              <a:rPr lang="it-IT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3F12D-95F8-45C7-AE3E-B017C3A1C1FB}"/>
                  </a:ext>
                </a:extLst>
              </p:cNvPr>
              <p:cNvSpPr txBox="1"/>
              <p:nvPr/>
            </p:nvSpPr>
            <p:spPr>
              <a:xfrm>
                <a:off x="4844717" y="2747131"/>
                <a:ext cx="1774204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3F12D-95F8-45C7-AE3E-B017C3A1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17" y="2747131"/>
                <a:ext cx="1774204" cy="1168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16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82E3-D1B7-42B0-8671-5AEF3A38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Operative </a:t>
            </a:r>
            <a:r>
              <a:rPr lang="it-IT" dirty="0" err="1"/>
              <a:t>definitions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E198-5723-480F-A4D8-A16932F1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596047-C64B-42C3-B738-E1066A12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7" y="1944208"/>
            <a:ext cx="1073617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82E3-D1B7-42B0-8671-5AEF3A38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Operative </a:t>
            </a:r>
            <a:r>
              <a:rPr lang="it-IT" dirty="0" err="1"/>
              <a:t>definitions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E198-5723-480F-A4D8-A16932F1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596047-C64B-42C3-B738-E1066A12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7" y="1944208"/>
            <a:ext cx="10736173" cy="3324689"/>
          </a:xfrm>
          <a:prstGeom prst="rect">
            <a:avLst/>
          </a:prstGeom>
        </p:spPr>
      </p:pic>
      <p:pic>
        <p:nvPicPr>
          <p:cNvPr id="6" name="Picture 5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6BE89B80-282B-48ED-A6EC-5E80A912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44" y="2388094"/>
            <a:ext cx="6504145" cy="37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916C-477F-4EC0-8552-9EED1A68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Two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B386C92-1571-4B32-9D0C-94B20CC7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236525" y="2547613"/>
            <a:ext cx="766683" cy="114031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D48001E-CE1A-4BA7-8DB3-D0D2176A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8188794" y="2617155"/>
            <a:ext cx="766683" cy="1140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7730EA-C133-4C6D-A668-5DEEAFA0D6D6}"/>
                  </a:ext>
                </a:extLst>
              </p:cNvPr>
              <p:cNvSpPr txBox="1"/>
              <p:nvPr/>
            </p:nvSpPr>
            <p:spPr>
              <a:xfrm>
                <a:off x="2669687" y="3991484"/>
                <a:ext cx="1774204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7730EA-C133-4C6D-A668-5DEEAFA0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687" y="3991484"/>
                <a:ext cx="1774204" cy="1168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3996-B881-42AA-ABEE-12DD7F8D35B6}"/>
                  </a:ext>
                </a:extLst>
              </p:cNvPr>
              <p:cNvSpPr txBox="1"/>
              <p:nvPr/>
            </p:nvSpPr>
            <p:spPr>
              <a:xfrm>
                <a:off x="7685033" y="3991484"/>
                <a:ext cx="1774204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4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t-IT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3996-B881-42AA-ABEE-12DD7F8D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033" y="3991484"/>
                <a:ext cx="1774204" cy="1168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23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2F24-6F3B-467A-9AAE-09AFC379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D78F30-DF7B-4B03-953E-A05CAB8F4A3C}"/>
              </a:ext>
            </a:extLst>
          </p:cNvPr>
          <p:cNvSpPr/>
          <p:nvPr/>
        </p:nvSpPr>
        <p:spPr>
          <a:xfrm>
            <a:off x="1788749" y="2922973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C1AF40-FC8E-4B0F-B5AF-C59CC82F215C}"/>
              </a:ext>
            </a:extLst>
          </p:cNvPr>
          <p:cNvSpPr/>
          <p:nvPr/>
        </p:nvSpPr>
        <p:spPr>
          <a:xfrm>
            <a:off x="8276759" y="3031571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F76FCF-1E59-4DCA-9934-F85BA9F9922E}"/>
              </a:ext>
            </a:extLst>
          </p:cNvPr>
          <p:cNvSpPr/>
          <p:nvPr/>
        </p:nvSpPr>
        <p:spPr>
          <a:xfrm>
            <a:off x="3848369" y="3200400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BEE9EE7-57F9-477E-A1CC-5028ED934D34}"/>
              </a:ext>
            </a:extLst>
          </p:cNvPr>
          <p:cNvSpPr/>
          <p:nvPr/>
        </p:nvSpPr>
        <p:spPr>
          <a:xfrm rot="10800000">
            <a:off x="3697448" y="4029777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B45D96-CCD3-4ED0-9DC2-3B3D26033209}"/>
              </a:ext>
            </a:extLst>
          </p:cNvPr>
          <p:cNvSpPr/>
          <p:nvPr/>
        </p:nvSpPr>
        <p:spPr>
          <a:xfrm>
            <a:off x="4635437" y="3283526"/>
            <a:ext cx="2795155" cy="11118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rgbClr val="000000"/>
                </a:solidFill>
              </a:rPr>
              <a:t>Measurement</a:t>
            </a:r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2F24-6F3B-467A-9AAE-09AFC379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B9602E-2823-4F40-9B32-C7A21DDE2648}"/>
              </a:ext>
            </a:extLst>
          </p:cNvPr>
          <p:cNvCxnSpPr/>
          <p:nvPr/>
        </p:nvCxnSpPr>
        <p:spPr>
          <a:xfrm>
            <a:off x="3710866" y="3429000"/>
            <a:ext cx="424352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E8DAE6-0C4C-42D8-A8C3-518B2A17FD1D}"/>
              </a:ext>
            </a:extLst>
          </p:cNvPr>
          <p:cNvCxnSpPr/>
          <p:nvPr/>
        </p:nvCxnSpPr>
        <p:spPr>
          <a:xfrm>
            <a:off x="3774489" y="4415901"/>
            <a:ext cx="424352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C7295CB-F926-45A9-A34C-41210E99E522}"/>
              </a:ext>
            </a:extLst>
          </p:cNvPr>
          <p:cNvSpPr/>
          <p:nvPr/>
        </p:nvSpPr>
        <p:spPr>
          <a:xfrm rot="5400000">
            <a:off x="7878932" y="3242569"/>
            <a:ext cx="239697" cy="372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86D9DE3-99D6-4A5F-AE0D-D6E3387119EE}"/>
              </a:ext>
            </a:extLst>
          </p:cNvPr>
          <p:cNvSpPr/>
          <p:nvPr/>
        </p:nvSpPr>
        <p:spPr>
          <a:xfrm rot="16200000">
            <a:off x="3636888" y="4229469"/>
            <a:ext cx="239697" cy="372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9E81D0-99B8-4217-B829-A9F2A392A862}"/>
              </a:ext>
            </a:extLst>
          </p:cNvPr>
          <p:cNvSpPr/>
          <p:nvPr/>
        </p:nvSpPr>
        <p:spPr>
          <a:xfrm>
            <a:off x="1788749" y="3047665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75D7D9-0011-42C2-A9EE-480970C6DFE1}"/>
              </a:ext>
            </a:extLst>
          </p:cNvPr>
          <p:cNvSpPr/>
          <p:nvPr/>
        </p:nvSpPr>
        <p:spPr>
          <a:xfrm>
            <a:off x="8276759" y="3156263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65687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9F74-1841-4B69-9AFC-E946EA93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rooted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qualitatively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C067-10F9-4A90-B591-6C3C3634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835"/>
          </a:xfrm>
        </p:spPr>
        <p:txBody>
          <a:bodyPr/>
          <a:lstStyle/>
          <a:p>
            <a:r>
              <a:rPr lang="it-IT" dirty="0" err="1"/>
              <a:t>Bounded</a:t>
            </a:r>
            <a:r>
              <a:rPr lang="it-IT" dirty="0"/>
              <a:t> confidence -&gt; </a:t>
            </a:r>
            <a:r>
              <a:rPr lang="it-IT" dirty="0" err="1"/>
              <a:t>homophily</a:t>
            </a:r>
            <a:endParaRPr lang="it-IT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636DB8-C990-4265-BFF7-7B6ABF41E18C}"/>
              </a:ext>
            </a:extLst>
          </p:cNvPr>
          <p:cNvSpPr/>
          <p:nvPr/>
        </p:nvSpPr>
        <p:spPr>
          <a:xfrm>
            <a:off x="2337768" y="2680310"/>
            <a:ext cx="6658252" cy="1660871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287980-539E-45D1-8A7D-E21F2CDBBFE1}"/>
              </a:ext>
            </a:extLst>
          </p:cNvPr>
          <p:cNvSpPr/>
          <p:nvPr/>
        </p:nvSpPr>
        <p:spPr>
          <a:xfrm>
            <a:off x="2337768" y="4520444"/>
            <a:ext cx="6658252" cy="1660871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B5EA3B-38F8-4A23-B21A-5922924D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3112035" y="2628664"/>
            <a:ext cx="673837" cy="1088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D582D-05BF-4B90-B8CB-15DF9C116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4572040" y="2627361"/>
            <a:ext cx="673837" cy="108850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5B5C3B-7C12-4A90-A165-AF7345097618}"/>
              </a:ext>
            </a:extLst>
          </p:cNvPr>
          <p:cNvCxnSpPr>
            <a:cxnSpLocks/>
          </p:cNvCxnSpPr>
          <p:nvPr/>
        </p:nvCxnSpPr>
        <p:spPr>
          <a:xfrm>
            <a:off x="3479373" y="3764695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A42729-476A-48DE-B8C6-28EEECED16FF}"/>
              </a:ext>
            </a:extLst>
          </p:cNvPr>
          <p:cNvSpPr txBox="1"/>
          <p:nvPr/>
        </p:nvSpPr>
        <p:spPr>
          <a:xfrm>
            <a:off x="3191457" y="3858701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C6409-33E4-45F7-9614-1C8BE56A3274}"/>
              </a:ext>
            </a:extLst>
          </p:cNvPr>
          <p:cNvCxnSpPr>
            <a:cxnSpLocks/>
          </p:cNvCxnSpPr>
          <p:nvPr/>
        </p:nvCxnSpPr>
        <p:spPr>
          <a:xfrm>
            <a:off x="4939379" y="3764695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16A1E0-6868-4C91-96A4-0A491846EA48}"/>
              </a:ext>
            </a:extLst>
          </p:cNvPr>
          <p:cNvSpPr txBox="1"/>
          <p:nvPr/>
        </p:nvSpPr>
        <p:spPr>
          <a:xfrm>
            <a:off x="4651463" y="3866788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45E177-124F-46B7-8E3A-BF6C23EA3FC2}"/>
              </a:ext>
            </a:extLst>
          </p:cNvPr>
          <p:cNvCxnSpPr>
            <a:cxnSpLocks/>
          </p:cNvCxnSpPr>
          <p:nvPr/>
        </p:nvCxnSpPr>
        <p:spPr>
          <a:xfrm>
            <a:off x="6399385" y="3698508"/>
            <a:ext cx="0" cy="257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B4D040-2244-4689-971F-6F3CD7A837EB}"/>
              </a:ext>
            </a:extLst>
          </p:cNvPr>
          <p:cNvSpPr txBox="1"/>
          <p:nvPr/>
        </p:nvSpPr>
        <p:spPr>
          <a:xfrm>
            <a:off x="6111469" y="3858701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99ABAB-E027-4F90-B4A0-F3D22088FC37}"/>
              </a:ext>
            </a:extLst>
          </p:cNvPr>
          <p:cNvCxnSpPr>
            <a:cxnSpLocks/>
          </p:cNvCxnSpPr>
          <p:nvPr/>
        </p:nvCxnSpPr>
        <p:spPr>
          <a:xfrm>
            <a:off x="7715433" y="3764695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984F57-DA71-45AA-A900-16D9E9DC16D3}"/>
              </a:ext>
            </a:extLst>
          </p:cNvPr>
          <p:cNvSpPr txBox="1"/>
          <p:nvPr/>
        </p:nvSpPr>
        <p:spPr>
          <a:xfrm>
            <a:off x="7427517" y="3858701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5C550CD-73C1-487B-9588-F8E9610D956B}"/>
              </a:ext>
            </a:extLst>
          </p:cNvPr>
          <p:cNvSpPr/>
          <p:nvPr/>
        </p:nvSpPr>
        <p:spPr>
          <a:xfrm>
            <a:off x="3664228" y="3017003"/>
            <a:ext cx="377936" cy="238976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13D26D8-E5CC-4B9E-9AD6-0A6E7B20B13F}"/>
              </a:ext>
            </a:extLst>
          </p:cNvPr>
          <p:cNvSpPr/>
          <p:nvPr/>
        </p:nvSpPr>
        <p:spPr>
          <a:xfrm rot="10800000">
            <a:off x="4266999" y="3037315"/>
            <a:ext cx="384464" cy="198351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EFE417-EBDF-4640-8323-B425FB364D5A}"/>
              </a:ext>
            </a:extLst>
          </p:cNvPr>
          <p:cNvSpPr/>
          <p:nvPr/>
        </p:nvSpPr>
        <p:spPr>
          <a:xfrm>
            <a:off x="3191457" y="3698508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4FA5482-3F5D-4666-B38C-E40EA98AF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3112035" y="4492948"/>
            <a:ext cx="673837" cy="10885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206582-D20E-4566-93A1-3089AF464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6054027" y="4468303"/>
            <a:ext cx="673837" cy="108850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13058E3-844D-407A-AF99-6B36E58E8530}"/>
              </a:ext>
            </a:extLst>
          </p:cNvPr>
          <p:cNvCxnSpPr>
            <a:cxnSpLocks/>
          </p:cNvCxnSpPr>
          <p:nvPr/>
        </p:nvCxnSpPr>
        <p:spPr>
          <a:xfrm>
            <a:off x="3479373" y="5628979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D68DF30-B1CE-43AE-97EE-EF99654618FE}"/>
              </a:ext>
            </a:extLst>
          </p:cNvPr>
          <p:cNvSpPr txBox="1"/>
          <p:nvPr/>
        </p:nvSpPr>
        <p:spPr>
          <a:xfrm>
            <a:off x="3191457" y="5722985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0C1EF9-D146-4034-9B43-31B0A39F3396}"/>
              </a:ext>
            </a:extLst>
          </p:cNvPr>
          <p:cNvCxnSpPr>
            <a:cxnSpLocks/>
          </p:cNvCxnSpPr>
          <p:nvPr/>
        </p:nvCxnSpPr>
        <p:spPr>
          <a:xfrm>
            <a:off x="4939379" y="5628979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9355034-AFC6-4D52-84EC-3C320C1BB21E}"/>
              </a:ext>
            </a:extLst>
          </p:cNvPr>
          <p:cNvSpPr txBox="1"/>
          <p:nvPr/>
        </p:nvSpPr>
        <p:spPr>
          <a:xfrm>
            <a:off x="4651463" y="5731072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4033182-3110-45E1-AF7F-D3C5D104F471}"/>
              </a:ext>
            </a:extLst>
          </p:cNvPr>
          <p:cNvCxnSpPr>
            <a:cxnSpLocks/>
          </p:cNvCxnSpPr>
          <p:nvPr/>
        </p:nvCxnSpPr>
        <p:spPr>
          <a:xfrm>
            <a:off x="6399385" y="5562792"/>
            <a:ext cx="0" cy="257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4D87248-CAFC-4EBE-AA3F-2AFFC90C60B1}"/>
              </a:ext>
            </a:extLst>
          </p:cNvPr>
          <p:cNvSpPr txBox="1"/>
          <p:nvPr/>
        </p:nvSpPr>
        <p:spPr>
          <a:xfrm>
            <a:off x="6111469" y="5722985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87A009-5C02-4FD7-944E-18BAB5800BE4}"/>
              </a:ext>
            </a:extLst>
          </p:cNvPr>
          <p:cNvCxnSpPr>
            <a:cxnSpLocks/>
          </p:cNvCxnSpPr>
          <p:nvPr/>
        </p:nvCxnSpPr>
        <p:spPr>
          <a:xfrm>
            <a:off x="7715433" y="5628979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FADEAD-CC3A-4C5A-913B-398CFE661712}"/>
              </a:ext>
            </a:extLst>
          </p:cNvPr>
          <p:cNvSpPr txBox="1"/>
          <p:nvPr/>
        </p:nvSpPr>
        <p:spPr>
          <a:xfrm>
            <a:off x="7427517" y="5722985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547E31-B101-4D29-8C30-9BAFB205B7FE}"/>
              </a:ext>
            </a:extLst>
          </p:cNvPr>
          <p:cNvSpPr/>
          <p:nvPr/>
        </p:nvSpPr>
        <p:spPr>
          <a:xfrm>
            <a:off x="3191457" y="5562792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2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B36F-478B-4A05-8072-5A7A1C55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9D91C-6FF2-4A84-950D-20160F638510}"/>
                  </a:ext>
                </a:extLst>
              </p:cNvPr>
              <p:cNvSpPr txBox="1"/>
              <p:nvPr/>
            </p:nvSpPr>
            <p:spPr>
              <a:xfrm>
                <a:off x="3104694" y="3336176"/>
                <a:ext cx="5475345" cy="665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9D91C-6FF2-4A84-950D-20160F63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94" y="3336176"/>
                <a:ext cx="5475345" cy="665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6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B36F-478B-4A05-8072-5A7A1C55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9D91C-6FF2-4A84-950D-20160F638510}"/>
                  </a:ext>
                </a:extLst>
              </p:cNvPr>
              <p:cNvSpPr txBox="1"/>
              <p:nvPr/>
            </p:nvSpPr>
            <p:spPr>
              <a:xfrm>
                <a:off x="3104694" y="3336176"/>
                <a:ext cx="5475345" cy="665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9D91C-6FF2-4A84-950D-20160F63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94" y="3336176"/>
                <a:ext cx="5475345" cy="665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34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4EEB28-3C52-48D7-88D6-AC9D15C48033}"/>
              </a:ext>
            </a:extLst>
          </p:cNvPr>
          <p:cNvSpPr txBox="1"/>
          <p:nvPr/>
        </p:nvSpPr>
        <p:spPr>
          <a:xfrm>
            <a:off x="966355" y="1600200"/>
            <a:ext cx="9133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A blog post </a:t>
            </a:r>
            <a:r>
              <a:rPr lang="it-IT" dirty="0" err="1">
                <a:solidFill>
                  <a:schemeClr val="bg2"/>
                </a:solidFill>
              </a:rPr>
              <a:t>describing</a:t>
            </a:r>
            <a:r>
              <a:rPr lang="it-IT" dirty="0">
                <a:solidFill>
                  <a:schemeClr val="bg2"/>
                </a:solidFill>
              </a:rPr>
              <a:t> this </a:t>
            </a:r>
            <a:r>
              <a:rPr lang="it-IT" dirty="0" err="1">
                <a:solidFill>
                  <a:schemeClr val="bg2"/>
                </a:solidFill>
              </a:rPr>
              <a:t>content</a:t>
            </a:r>
            <a:r>
              <a:rPr lang="it-IT" dirty="0">
                <a:solidFill>
                  <a:schemeClr val="bg2"/>
                </a:solidFill>
              </a:rPr>
              <a:t> can be </a:t>
            </a:r>
            <a:r>
              <a:rPr lang="it-IT" dirty="0" err="1">
                <a:solidFill>
                  <a:schemeClr val="bg2"/>
                </a:solidFill>
              </a:rPr>
              <a:t>found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here</a:t>
            </a:r>
            <a:r>
              <a:rPr lang="it-IT" dirty="0">
                <a:solidFill>
                  <a:schemeClr val="bg2"/>
                </a:solidFill>
              </a:rPr>
              <a:t>:</a:t>
            </a:r>
          </a:p>
          <a:p>
            <a:r>
              <a:rPr lang="it-IT" dirty="0">
                <a:solidFill>
                  <a:schemeClr val="bg2"/>
                </a:solidFill>
                <a:hlinkClick r:id="rId2"/>
              </a:rPr>
              <a:t>https://www.dinocarp.com/when-and-why-you-can-actually-compare-measurements-from-the-social-sciences/</a:t>
            </a:r>
            <a:r>
              <a:rPr lang="it-IT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1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82E3-D1B7-42B0-8671-5AEF3A38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Non-operative </a:t>
            </a:r>
            <a:r>
              <a:rPr lang="it-IT" dirty="0" err="1"/>
              <a:t>definitions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F440C-64F7-4DEA-A88A-D4C7D733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1" y="1666274"/>
            <a:ext cx="4829849" cy="4382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17E96E6-55A9-4BB6-8117-E095AC409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1" y="2407133"/>
            <a:ext cx="6382641" cy="2067213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9D71E3-AD47-491B-AED0-F3DF88792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30" y="1789416"/>
            <a:ext cx="3940569" cy="26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916C-477F-4EC0-8552-9EED1A68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Two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B386C92-1571-4B32-9D0C-94B20CC7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236525" y="2547613"/>
            <a:ext cx="766683" cy="114031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D48001E-CE1A-4BA7-8DB3-D0D2176A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8188794" y="2617155"/>
            <a:ext cx="766683" cy="1140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ECF550-66E3-441F-A033-11E11B119AB2}"/>
                  </a:ext>
                </a:extLst>
              </p:cNvPr>
              <p:cNvSpPr txBox="1"/>
              <p:nvPr/>
            </p:nvSpPr>
            <p:spPr>
              <a:xfrm>
                <a:off x="2160578" y="4145773"/>
                <a:ext cx="3284682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ECF550-66E3-441F-A033-11E11B119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78" y="4145773"/>
                <a:ext cx="3284682" cy="399084"/>
              </a:xfrm>
              <a:prstGeom prst="rect">
                <a:avLst/>
              </a:prstGeom>
              <a:blipFill>
                <a:blip r:embed="rId3"/>
                <a:stretch>
                  <a:fillRect l="-742" r="-2968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7579A9-25C2-43F2-9A73-24DF1AFC91EC}"/>
                  </a:ext>
                </a:extLst>
              </p:cNvPr>
              <p:cNvSpPr txBox="1"/>
              <p:nvPr/>
            </p:nvSpPr>
            <p:spPr>
              <a:xfrm>
                <a:off x="6746742" y="4145773"/>
                <a:ext cx="374532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?=? </m:t>
                      </m:r>
                      <m:r>
                        <a:rPr lang="it-IT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7579A9-25C2-43F2-9A73-24DF1AFC9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742" y="4145773"/>
                <a:ext cx="3745321" cy="399084"/>
              </a:xfrm>
              <a:prstGeom prst="rect">
                <a:avLst/>
              </a:prstGeom>
              <a:blipFill>
                <a:blip r:embed="rId4"/>
                <a:stretch>
                  <a:fillRect l="-651" r="-2443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08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1FBA-E045-4914-856E-3AAB5266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example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74F9-54E8-447A-AC1F-064833F9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1933-22FA-49EA-8F23-63090CBA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Count</a:t>
            </a:r>
            <a:r>
              <a:rPr lang="it-IT" dirty="0"/>
              <a:t> the chips in a </a:t>
            </a:r>
            <a:r>
              <a:rPr lang="it-IT" dirty="0" err="1"/>
              <a:t>bag</a:t>
            </a:r>
            <a:endParaRPr lang="it-IT" dirty="0"/>
          </a:p>
        </p:txBody>
      </p:sp>
      <p:pic>
        <p:nvPicPr>
          <p:cNvPr id="5" name="Picture 4" descr="A yellow ros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7F9E881-89D8-46AA-9A60-B7D510446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20" y="1570608"/>
            <a:ext cx="4168806" cy="41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9226-8C54-4EDD-AF4C-830DE00C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6B55C-1D07-4130-86EA-242416A5D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b="10000"/>
          <a:stretch/>
        </p:blipFill>
        <p:spPr>
          <a:xfrm>
            <a:off x="971550" y="1523352"/>
            <a:ext cx="4381500" cy="44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30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9226-8C54-4EDD-AF4C-830DE00C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6B55C-1D07-4130-86EA-242416A5D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b="10000"/>
          <a:stretch/>
        </p:blipFill>
        <p:spPr>
          <a:xfrm>
            <a:off x="971550" y="1523352"/>
            <a:ext cx="4381500" cy="448836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7D7D7E-84A0-4DAD-9C0A-96DE05E7F643}"/>
              </a:ext>
            </a:extLst>
          </p:cNvPr>
          <p:cNvSpPr/>
          <p:nvPr/>
        </p:nvSpPr>
        <p:spPr>
          <a:xfrm>
            <a:off x="6267635" y="1690688"/>
            <a:ext cx="1109709" cy="8216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2A415C-244D-4D05-9E6F-AE11EFB736CA}"/>
              </a:ext>
            </a:extLst>
          </p:cNvPr>
          <p:cNvSpPr/>
          <p:nvPr/>
        </p:nvSpPr>
        <p:spPr>
          <a:xfrm>
            <a:off x="8255862" y="2512381"/>
            <a:ext cx="1109709" cy="821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8AE3D8-C224-4A0F-A45B-7E0EBCA56617}"/>
              </a:ext>
            </a:extLst>
          </p:cNvPr>
          <p:cNvSpPr/>
          <p:nvPr/>
        </p:nvSpPr>
        <p:spPr>
          <a:xfrm>
            <a:off x="7004110" y="3837944"/>
            <a:ext cx="1109709" cy="8216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B7D20C-D61C-4731-A3C8-D4E6D4BAE2F4}"/>
              </a:ext>
            </a:extLst>
          </p:cNvPr>
          <p:cNvSpPr/>
          <p:nvPr/>
        </p:nvSpPr>
        <p:spPr>
          <a:xfrm>
            <a:off x="8757079" y="4660654"/>
            <a:ext cx="1109709" cy="8216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4C7AA-B7A4-4E6B-AC22-6A397C304C71}"/>
              </a:ext>
            </a:extLst>
          </p:cNvPr>
          <p:cNvSpPr txBox="1"/>
          <p:nvPr/>
        </p:nvSpPr>
        <p:spPr>
          <a:xfrm>
            <a:off x="10355873" y="2923227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>
                <a:solidFill>
                  <a:schemeClr val="accent1"/>
                </a:solidFill>
              </a:rPr>
              <a:t>?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9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3149-9EE7-40E0-BE62-845EB0DF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Also</a:t>
            </a:r>
            <a:r>
              <a:rPr lang="it-IT" dirty="0"/>
              <a:t> non-operative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03072-DFD6-4852-A4B1-169C0FAC4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6AA83B7-DFE2-49C4-BFEE-6BFFFB72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2462792"/>
            <a:ext cx="935485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58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DD18-4D04-4E10-B463-9F48BEBB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Static</a:t>
            </a:r>
            <a:r>
              <a:rPr lang="it-IT" dirty="0"/>
              <a:t> </a:t>
            </a:r>
            <a:r>
              <a:rPr lang="it-IT" dirty="0" err="1"/>
              <a:t>comparison</a:t>
            </a:r>
            <a:endParaRPr lang="it-IT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08AC48-937F-47FB-9F52-8301CB1D26C2}"/>
              </a:ext>
            </a:extLst>
          </p:cNvPr>
          <p:cNvSpPr/>
          <p:nvPr/>
        </p:nvSpPr>
        <p:spPr>
          <a:xfrm rot="16200000">
            <a:off x="2452798" y="4958118"/>
            <a:ext cx="1867731" cy="2618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A29FFC-E51D-47FF-AAE7-F183A2BF7A0E}"/>
              </a:ext>
            </a:extLst>
          </p:cNvPr>
          <p:cNvSpPr/>
          <p:nvPr/>
        </p:nvSpPr>
        <p:spPr>
          <a:xfrm rot="5400000">
            <a:off x="3133650" y="4391790"/>
            <a:ext cx="168676" cy="3373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CD3D51-EDDC-481B-8181-AA7DC3B68D94}"/>
              </a:ext>
            </a:extLst>
          </p:cNvPr>
          <p:cNvSpPr/>
          <p:nvPr/>
        </p:nvSpPr>
        <p:spPr>
          <a:xfrm rot="16200000">
            <a:off x="4549408" y="4923731"/>
            <a:ext cx="1867731" cy="2618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97300A0-2FAB-44BF-A965-9F2C38E11DF7}"/>
              </a:ext>
            </a:extLst>
          </p:cNvPr>
          <p:cNvSpPr/>
          <p:nvPr/>
        </p:nvSpPr>
        <p:spPr>
          <a:xfrm rot="5400000">
            <a:off x="5230259" y="4911857"/>
            <a:ext cx="168676" cy="3373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556FB-2E5D-4E2C-A296-A1ADB1FA018F}"/>
              </a:ext>
            </a:extLst>
          </p:cNvPr>
          <p:cNvSpPr txBox="1"/>
          <p:nvPr/>
        </p:nvSpPr>
        <p:spPr>
          <a:xfrm>
            <a:off x="2967194" y="3796099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Scale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76740-9B67-4C42-ACA5-A46EAC4ECCB5}"/>
              </a:ext>
            </a:extLst>
          </p:cNvPr>
          <p:cNvSpPr txBox="1"/>
          <p:nvPr/>
        </p:nvSpPr>
        <p:spPr>
          <a:xfrm>
            <a:off x="5044531" y="3774791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Scale 2</a:t>
            </a:r>
          </a:p>
        </p:txBody>
      </p:sp>
      <p:pic>
        <p:nvPicPr>
          <p:cNvPr id="16" name="Picture 15" descr="A yellow ros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3891CC0-F924-4719-A5C6-0E06A69F8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8" y="1775087"/>
            <a:ext cx="1549154" cy="15491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178EAB-01EA-461C-A0D8-E83F20CBA64B}"/>
              </a:ext>
            </a:extLst>
          </p:cNvPr>
          <p:cNvSpPr/>
          <p:nvPr/>
        </p:nvSpPr>
        <p:spPr>
          <a:xfrm rot="16200000">
            <a:off x="6669065" y="4923730"/>
            <a:ext cx="1867731" cy="2618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07C3D5F-9791-42FF-A0E2-0DA96A65AE43}"/>
              </a:ext>
            </a:extLst>
          </p:cNvPr>
          <p:cNvSpPr/>
          <p:nvPr/>
        </p:nvSpPr>
        <p:spPr>
          <a:xfrm rot="5400000">
            <a:off x="7349916" y="4560467"/>
            <a:ext cx="168676" cy="33735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6850FC-E87E-4826-9595-5A3F04BBCB9B}"/>
              </a:ext>
            </a:extLst>
          </p:cNvPr>
          <p:cNvSpPr txBox="1"/>
          <p:nvPr/>
        </p:nvSpPr>
        <p:spPr>
          <a:xfrm>
            <a:off x="7164188" y="3774790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Scale 3</a:t>
            </a:r>
          </a:p>
        </p:txBody>
      </p:sp>
    </p:spTree>
    <p:extLst>
      <p:ext uri="{BB962C8B-B14F-4D97-AF65-F5344CB8AC3E}">
        <p14:creationId xmlns:p14="http://schemas.microsoft.com/office/powerpoint/2010/main" val="59471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DD18-4D04-4E10-B463-9F48BEBB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Static</a:t>
            </a:r>
            <a:r>
              <a:rPr lang="it-IT" dirty="0"/>
              <a:t> </a:t>
            </a:r>
            <a:r>
              <a:rPr lang="it-IT" dirty="0" err="1"/>
              <a:t>comparison</a:t>
            </a:r>
            <a:endParaRPr lang="it-IT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08AC48-937F-47FB-9F52-8301CB1D26C2}"/>
              </a:ext>
            </a:extLst>
          </p:cNvPr>
          <p:cNvSpPr/>
          <p:nvPr/>
        </p:nvSpPr>
        <p:spPr>
          <a:xfrm rot="16200000">
            <a:off x="2452798" y="4958118"/>
            <a:ext cx="1867731" cy="2618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A29FFC-E51D-47FF-AAE7-F183A2BF7A0E}"/>
              </a:ext>
            </a:extLst>
          </p:cNvPr>
          <p:cNvSpPr/>
          <p:nvPr/>
        </p:nvSpPr>
        <p:spPr>
          <a:xfrm rot="5400000">
            <a:off x="3133650" y="4391790"/>
            <a:ext cx="168676" cy="3373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CD3D51-EDDC-481B-8181-AA7DC3B68D94}"/>
              </a:ext>
            </a:extLst>
          </p:cNvPr>
          <p:cNvSpPr/>
          <p:nvPr/>
        </p:nvSpPr>
        <p:spPr>
          <a:xfrm rot="16200000">
            <a:off x="4549408" y="4923731"/>
            <a:ext cx="1867731" cy="2618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97300A0-2FAB-44BF-A965-9F2C38E11DF7}"/>
              </a:ext>
            </a:extLst>
          </p:cNvPr>
          <p:cNvSpPr/>
          <p:nvPr/>
        </p:nvSpPr>
        <p:spPr>
          <a:xfrm rot="5400000">
            <a:off x="5230259" y="4911857"/>
            <a:ext cx="168676" cy="3373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556FB-2E5D-4E2C-A296-A1ADB1FA018F}"/>
              </a:ext>
            </a:extLst>
          </p:cNvPr>
          <p:cNvSpPr txBox="1"/>
          <p:nvPr/>
        </p:nvSpPr>
        <p:spPr>
          <a:xfrm>
            <a:off x="2967194" y="3796099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Scale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76740-9B67-4C42-ACA5-A46EAC4ECCB5}"/>
              </a:ext>
            </a:extLst>
          </p:cNvPr>
          <p:cNvSpPr txBox="1"/>
          <p:nvPr/>
        </p:nvSpPr>
        <p:spPr>
          <a:xfrm>
            <a:off x="5044531" y="3774791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Scale 2</a:t>
            </a:r>
          </a:p>
        </p:txBody>
      </p:sp>
      <p:pic>
        <p:nvPicPr>
          <p:cNvPr id="16" name="Picture 15" descr="A yellow ros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3891CC0-F924-4719-A5C6-0E06A69F8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8" y="1775087"/>
            <a:ext cx="1549154" cy="15491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178EAB-01EA-461C-A0D8-E83F20CBA64B}"/>
              </a:ext>
            </a:extLst>
          </p:cNvPr>
          <p:cNvSpPr/>
          <p:nvPr/>
        </p:nvSpPr>
        <p:spPr>
          <a:xfrm rot="16200000">
            <a:off x="6669065" y="4923730"/>
            <a:ext cx="1867731" cy="2618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07C3D5F-9791-42FF-A0E2-0DA96A65AE43}"/>
              </a:ext>
            </a:extLst>
          </p:cNvPr>
          <p:cNvSpPr/>
          <p:nvPr/>
        </p:nvSpPr>
        <p:spPr>
          <a:xfrm rot="5400000">
            <a:off x="7349916" y="4560467"/>
            <a:ext cx="168676" cy="33735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6850FC-E87E-4826-9595-5A3F04BBCB9B}"/>
              </a:ext>
            </a:extLst>
          </p:cNvPr>
          <p:cNvSpPr txBox="1"/>
          <p:nvPr/>
        </p:nvSpPr>
        <p:spPr>
          <a:xfrm>
            <a:off x="7164188" y="3774790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Scale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4F10DA-7099-48CA-9D1D-F813756A640E}"/>
              </a:ext>
            </a:extLst>
          </p:cNvPr>
          <p:cNvSpPr/>
          <p:nvPr/>
        </p:nvSpPr>
        <p:spPr>
          <a:xfrm>
            <a:off x="8674392" y="4864813"/>
            <a:ext cx="2760955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They</a:t>
            </a:r>
            <a:r>
              <a:rPr lang="it-IT" dirty="0">
                <a:solidFill>
                  <a:srgbClr val="000000"/>
                </a:solidFill>
              </a:rPr>
              <a:t> are </a:t>
            </a:r>
            <a:r>
              <a:rPr lang="it-IT" dirty="0" err="1">
                <a:solidFill>
                  <a:srgbClr val="000000"/>
                </a:solidFill>
              </a:rPr>
              <a:t>measuring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dirty="0" err="1">
                <a:solidFill>
                  <a:srgbClr val="000000"/>
                </a:solidFill>
              </a:rPr>
              <a:t>different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things</a:t>
            </a:r>
            <a:r>
              <a:rPr lang="it-IT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142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429-2D59-4CCE-B717-9747EA2D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172617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0F80-486C-41AD-A3DD-73498D0E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964617-2A18-4337-BB4F-481BEF3CC2CB}"/>
              </a:ext>
            </a:extLst>
          </p:cNvPr>
          <p:cNvSpPr/>
          <p:nvPr/>
        </p:nvSpPr>
        <p:spPr>
          <a:xfrm>
            <a:off x="2411495" y="2561561"/>
            <a:ext cx="2515864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(</a:t>
            </a:r>
            <a:r>
              <a:rPr lang="it-IT" dirty="0" err="1">
                <a:solidFill>
                  <a:srgbClr val="000000"/>
                </a:solidFill>
              </a:rPr>
              <a:t>Theoretical</a:t>
            </a:r>
            <a:r>
              <a:rPr lang="it-IT" dirty="0">
                <a:solidFill>
                  <a:srgbClr val="000000"/>
                </a:solidFill>
              </a:rPr>
              <a:t>)</a:t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dirty="0" err="1">
                <a:solidFill>
                  <a:srgbClr val="000000"/>
                </a:solidFill>
              </a:rPr>
              <a:t>ABModels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81639A-96DE-491E-9017-501BA0A5D1DD}"/>
              </a:ext>
            </a:extLst>
          </p:cNvPr>
          <p:cNvSpPr/>
          <p:nvPr/>
        </p:nvSpPr>
        <p:spPr>
          <a:xfrm>
            <a:off x="6927272" y="2561561"/>
            <a:ext cx="2515864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Real world data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E8515B-F7C2-4BC5-8783-51CDE063CFA8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927359" y="3224343"/>
            <a:ext cx="19999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287F34F-F0C2-48E0-A19E-94461A66D861}"/>
              </a:ext>
            </a:extLst>
          </p:cNvPr>
          <p:cNvSpPr/>
          <p:nvPr/>
        </p:nvSpPr>
        <p:spPr>
          <a:xfrm>
            <a:off x="9244908" y="4025205"/>
            <a:ext cx="2108892" cy="1949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More </a:t>
            </a:r>
            <a:r>
              <a:rPr lang="it-IT" dirty="0" err="1">
                <a:solidFill>
                  <a:srgbClr val="000000"/>
                </a:solidFill>
              </a:rPr>
              <a:t>complex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than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expected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9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429-2D59-4CCE-B717-9747EA2D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</a:t>
            </a:r>
          </a:p>
        </p:txBody>
      </p:sp>
      <p:pic>
        <p:nvPicPr>
          <p:cNvPr id="3" name="Picture 2" descr="A yellow ros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6E6C817-105E-4706-B7AC-CD1073DE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27" y="1690688"/>
            <a:ext cx="3872682" cy="3872682"/>
          </a:xfrm>
          <a:prstGeom prst="rect">
            <a:avLst/>
          </a:prstGeom>
        </p:spPr>
      </p:pic>
      <p:pic>
        <p:nvPicPr>
          <p:cNvPr id="4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56ED00A-1F30-48DE-B7C0-6BF767620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2835" r="67496" b="76365"/>
          <a:stretch/>
        </p:blipFill>
        <p:spPr>
          <a:xfrm>
            <a:off x="6916881" y="2781734"/>
            <a:ext cx="2430559" cy="1508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58AD3C-7F15-4A0D-8044-8F12E2F4FB1A}"/>
                  </a:ext>
                </a:extLst>
              </p:cNvPr>
              <p:cNvSpPr txBox="1"/>
              <p:nvPr/>
            </p:nvSpPr>
            <p:spPr>
              <a:xfrm>
                <a:off x="5646458" y="3119197"/>
                <a:ext cx="82234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6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58AD3C-7F15-4A0D-8044-8F12E2F4F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458" y="3119197"/>
                <a:ext cx="82234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4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429-2D59-4CCE-B717-9747EA2D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B586-B05C-496F-B9D8-8550BC65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057DAFA-36F5-4B9A-B83A-757DB55E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2835" r="67496" b="76365"/>
          <a:stretch/>
        </p:blipFill>
        <p:spPr>
          <a:xfrm>
            <a:off x="838200" y="3705225"/>
            <a:ext cx="2430559" cy="1508376"/>
          </a:xfrm>
          <a:prstGeom prst="rect">
            <a:avLst/>
          </a:prstGeom>
        </p:spPr>
      </p:pic>
      <p:pic>
        <p:nvPicPr>
          <p:cNvPr id="5" name="Picture 4" descr="A picture containing tool, appliance, dryer, hammer&#10;&#10;Description automatically generated">
            <a:extLst>
              <a:ext uri="{FF2B5EF4-FFF2-40B4-BE49-F238E27FC236}">
                <a16:creationId xmlns:a16="http://schemas.microsoft.com/office/drawing/2014/main" id="{934CDDD7-B5BC-49D2-B8AB-08C3AC83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25354">
            <a:off x="4057928" y="2717287"/>
            <a:ext cx="1299859" cy="2568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2C049-05FD-464B-87FB-ED6FEB7D4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b="10000"/>
          <a:stretch/>
        </p:blipFill>
        <p:spPr>
          <a:xfrm>
            <a:off x="8001000" y="2384518"/>
            <a:ext cx="3144838" cy="322154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977441A-11CD-48EB-AF0C-E7F210C712FC}"/>
              </a:ext>
            </a:extLst>
          </p:cNvPr>
          <p:cNvSpPr/>
          <p:nvPr/>
        </p:nvSpPr>
        <p:spPr>
          <a:xfrm rot="16200000">
            <a:off x="6837139" y="3549282"/>
            <a:ext cx="800100" cy="1527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487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429-2D59-4CCE-B717-9747EA2D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A13832C-06F5-42FE-8172-3BEEB704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62" y="2094459"/>
            <a:ext cx="5134628" cy="402024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8A3FF6A-FA9E-4650-AAF2-C9214B67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62" y="768896"/>
            <a:ext cx="5431238" cy="18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1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429-2D59-4CCE-B717-9747EA2D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A13832C-06F5-42FE-8172-3BEEB704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62" y="2094459"/>
            <a:ext cx="5134628" cy="402024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8A3FF6A-FA9E-4650-AAF2-C9214B67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62" y="768896"/>
            <a:ext cx="5431238" cy="18435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010553-B553-4443-88A0-412A15DAD255}"/>
              </a:ext>
            </a:extLst>
          </p:cNvPr>
          <p:cNvSpPr/>
          <p:nvPr/>
        </p:nvSpPr>
        <p:spPr>
          <a:xfrm>
            <a:off x="8674392" y="4864813"/>
            <a:ext cx="2760955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Different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r>
              <a:rPr lang="it-IT" dirty="0">
                <a:solidFill>
                  <a:srgbClr val="000000"/>
                </a:solidFill>
              </a:rPr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419623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3C826B3-F9E7-4590-AF95-298C57C12E22}"/>
              </a:ext>
            </a:extLst>
          </p:cNvPr>
          <p:cNvSpPr/>
          <p:nvPr/>
        </p:nvSpPr>
        <p:spPr>
          <a:xfrm>
            <a:off x="1958302" y="2283189"/>
            <a:ext cx="2372994" cy="2298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Chips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2CEAF-0AAF-492D-947B-A946E45320AF}"/>
              </a:ext>
            </a:extLst>
          </p:cNvPr>
          <p:cNvSpPr/>
          <p:nvPr/>
        </p:nvSpPr>
        <p:spPr>
          <a:xfrm>
            <a:off x="5514145" y="1292542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2601F9-5C8A-432A-9A5D-2885D576D58C}"/>
              </a:ext>
            </a:extLst>
          </p:cNvPr>
          <p:cNvSpPr/>
          <p:nvPr/>
        </p:nvSpPr>
        <p:spPr>
          <a:xfrm>
            <a:off x="7717020" y="1292542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Dyn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BC12B6-0C7E-42B7-AEB4-18E610A61D4D}"/>
              </a:ext>
            </a:extLst>
          </p:cNvPr>
          <p:cNvSpPr/>
          <p:nvPr/>
        </p:nvSpPr>
        <p:spPr>
          <a:xfrm>
            <a:off x="5437945" y="2785369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CD501-A87F-40FC-8671-8339307B873F}"/>
              </a:ext>
            </a:extLst>
          </p:cNvPr>
          <p:cNvSpPr/>
          <p:nvPr/>
        </p:nvSpPr>
        <p:spPr>
          <a:xfrm>
            <a:off x="7640820" y="2785369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Dyn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910B91-BC06-4BEB-98C6-E175229D947B}"/>
              </a:ext>
            </a:extLst>
          </p:cNvPr>
          <p:cNvSpPr/>
          <p:nvPr/>
        </p:nvSpPr>
        <p:spPr>
          <a:xfrm>
            <a:off x="5437945" y="4278196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25E128-3DF9-407B-ADCA-EA9E73D05715}"/>
              </a:ext>
            </a:extLst>
          </p:cNvPr>
          <p:cNvSpPr/>
          <p:nvPr/>
        </p:nvSpPr>
        <p:spPr>
          <a:xfrm>
            <a:off x="7640820" y="4278196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Dyn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D9081-2F72-487C-8968-69275E96A01F}"/>
              </a:ext>
            </a:extLst>
          </p:cNvPr>
          <p:cNvSpPr txBox="1"/>
          <p:nvPr/>
        </p:nvSpPr>
        <p:spPr>
          <a:xfrm>
            <a:off x="5600626" y="601534"/>
            <a:ext cx="118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Operative</a:t>
            </a:r>
          </a:p>
          <a:p>
            <a:r>
              <a:rPr lang="it-IT" dirty="0" err="1">
                <a:solidFill>
                  <a:schemeClr val="bg2"/>
                </a:solidFill>
              </a:rPr>
              <a:t>definitions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49F97-84D7-44D6-965B-3A0C5F84AB8D}"/>
              </a:ext>
            </a:extLst>
          </p:cNvPr>
          <p:cNvSpPr txBox="1"/>
          <p:nvPr/>
        </p:nvSpPr>
        <p:spPr>
          <a:xfrm>
            <a:off x="2604655" y="1771196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Definition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B2A90-4C04-4AA6-88F1-9F8EE197BE51}"/>
              </a:ext>
            </a:extLst>
          </p:cNvPr>
          <p:cNvSpPr txBox="1"/>
          <p:nvPr/>
        </p:nvSpPr>
        <p:spPr>
          <a:xfrm>
            <a:off x="7997240" y="78560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Model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F51EF-CAF7-4C04-862B-BA13FC88CF56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4331296" y="1936173"/>
            <a:ext cx="1182849" cy="1496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89C38-4483-42E2-945B-CAC8FC5EC535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4331296" y="3429000"/>
            <a:ext cx="1106649" cy="3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CA78C9-5466-4603-88C7-00F5AE9C17C8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4331296" y="3432639"/>
            <a:ext cx="1106649" cy="1489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68C4BC-14FC-4353-96ED-9740CE5E91E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868393" y="1936173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22B8A-BA6A-432B-A79E-A64CDE4D8AA6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6792193" y="4921827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5269A4-BD70-4D6C-80ED-B02F30E7C5C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6792193" y="3429000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4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403B-4151-48B4-8263-59EFB870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real</a:t>
            </a:r>
            <a:r>
              <a:rPr lang="it-IT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8449-C707-490E-9C12-C20BE3A2A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808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E86C-9BC9-43F4-A921-D4DA60D2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Polarization</a:t>
            </a:r>
            <a:endParaRPr lang="it-IT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78E388E-C889-493F-91F4-6C7EE2E6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37" y="1617952"/>
            <a:ext cx="6093011" cy="3920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3DAC09-73A2-44C6-AC41-0F713103703B}"/>
              </a:ext>
            </a:extLst>
          </p:cNvPr>
          <p:cNvSpPr txBox="1"/>
          <p:nvPr/>
        </p:nvSpPr>
        <p:spPr>
          <a:xfrm>
            <a:off x="665019" y="5741708"/>
            <a:ext cx="1101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DellaPosta</a:t>
            </a:r>
            <a:r>
              <a:rPr lang="en-US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D. (2020). Pluralistic collapse: The “oil spill” model of mass opinion polarization. American Sociological Review, 85(3), 507-536.</a:t>
            </a:r>
            <a:endParaRPr lang="it-IT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9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2927-1A1D-47F5-BC29-7A23DEAC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ABM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3791-BB6D-48AC-9989-6EA39EDE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Experiments</a:t>
            </a:r>
            <a:endParaRPr lang="it-IT" dirty="0"/>
          </a:p>
          <a:p>
            <a:r>
              <a:rPr lang="it-IT" dirty="0"/>
              <a:t>Link model to data</a:t>
            </a:r>
          </a:p>
          <a:p>
            <a:r>
              <a:rPr lang="it-IT" dirty="0" err="1"/>
              <a:t>Theoretical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358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DEF1-AE18-442E-89BC-A68D2A8A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Experimental</a:t>
            </a:r>
            <a:r>
              <a:rPr lang="it-IT" dirty="0"/>
              <a:t> 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8779-0F36-487C-B0F4-51BA86E2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3BB28-0F46-4950-88CC-10E5AD1B0F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0"/>
          <a:stretch/>
        </p:blipFill>
        <p:spPr bwMode="auto">
          <a:xfrm>
            <a:off x="1093787" y="1812849"/>
            <a:ext cx="4773613" cy="411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ED8C3073-5E8A-4058-B6D3-872F2B7A8700}"/>
              </a:ext>
            </a:extLst>
          </p:cNvPr>
          <p:cNvSpPr/>
          <p:nvPr/>
        </p:nvSpPr>
        <p:spPr>
          <a:xfrm>
            <a:off x="5429250" y="2765871"/>
            <a:ext cx="666750" cy="1800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087A6-E6FD-409F-BC7A-20FDB10D9D4D}"/>
              </a:ext>
            </a:extLst>
          </p:cNvPr>
          <p:cNvSpPr txBox="1"/>
          <p:nvPr/>
        </p:nvSpPr>
        <p:spPr>
          <a:xfrm>
            <a:off x="6729274" y="1812849"/>
            <a:ext cx="372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The </a:t>
            </a:r>
            <a:r>
              <a:rPr lang="it-IT" dirty="0" err="1">
                <a:solidFill>
                  <a:schemeClr val="bg2"/>
                </a:solidFill>
              </a:rPr>
              <a:t>measurement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determines</a:t>
            </a:r>
            <a:r>
              <a:rPr lang="it-IT" dirty="0">
                <a:solidFill>
                  <a:schemeClr val="bg2"/>
                </a:solidFill>
              </a:rPr>
              <a:t> the </a:t>
            </a:r>
            <a:r>
              <a:rPr lang="it-IT" dirty="0" err="1">
                <a:solidFill>
                  <a:schemeClr val="bg2"/>
                </a:solidFill>
              </a:rPr>
              <a:t>effects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u="sng" dirty="0">
                <a:solidFill>
                  <a:schemeClr val="bg2"/>
                </a:solidFill>
              </a:rPr>
              <a:t>you </a:t>
            </a:r>
            <a:r>
              <a:rPr lang="it-IT" u="sng" dirty="0" err="1">
                <a:solidFill>
                  <a:schemeClr val="bg2"/>
                </a:solidFill>
              </a:rPr>
              <a:t>observe</a:t>
            </a:r>
            <a:r>
              <a:rPr lang="it-IT" u="sng" dirty="0">
                <a:solidFill>
                  <a:schemeClr val="bg2"/>
                </a:solidFill>
              </a:rPr>
              <a:t> </a:t>
            </a:r>
          </a:p>
          <a:p>
            <a:r>
              <a:rPr lang="it-IT" dirty="0">
                <a:solidFill>
                  <a:schemeClr val="bg2"/>
                </a:solidFill>
              </a:rPr>
              <a:t>(i.e. the model rules)</a:t>
            </a:r>
          </a:p>
        </p:txBody>
      </p:sp>
    </p:spTree>
    <p:extLst>
      <p:ext uri="{BB962C8B-B14F-4D97-AF65-F5344CB8AC3E}">
        <p14:creationId xmlns:p14="http://schemas.microsoft.com/office/powerpoint/2010/main" val="2351847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DEF1-AE18-442E-89BC-A68D2A8A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Experimental</a:t>
            </a:r>
            <a:r>
              <a:rPr lang="it-IT" dirty="0"/>
              <a:t> 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8779-0F36-487C-B0F4-51BA86E2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3BB28-0F46-4950-88CC-10E5AD1B0F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0"/>
          <a:stretch/>
        </p:blipFill>
        <p:spPr bwMode="auto">
          <a:xfrm>
            <a:off x="1093787" y="1812849"/>
            <a:ext cx="4773613" cy="411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ED8C3073-5E8A-4058-B6D3-872F2B7A8700}"/>
              </a:ext>
            </a:extLst>
          </p:cNvPr>
          <p:cNvSpPr/>
          <p:nvPr/>
        </p:nvSpPr>
        <p:spPr>
          <a:xfrm>
            <a:off x="5429250" y="2765871"/>
            <a:ext cx="666750" cy="1800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087A6-E6FD-409F-BC7A-20FDB10D9D4D}"/>
              </a:ext>
            </a:extLst>
          </p:cNvPr>
          <p:cNvSpPr txBox="1"/>
          <p:nvPr/>
        </p:nvSpPr>
        <p:spPr>
          <a:xfrm>
            <a:off x="6729274" y="1812849"/>
            <a:ext cx="372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The </a:t>
            </a:r>
            <a:r>
              <a:rPr lang="it-IT" dirty="0" err="1">
                <a:solidFill>
                  <a:schemeClr val="bg2"/>
                </a:solidFill>
              </a:rPr>
              <a:t>measurement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determines</a:t>
            </a:r>
            <a:r>
              <a:rPr lang="it-IT" dirty="0">
                <a:solidFill>
                  <a:schemeClr val="bg2"/>
                </a:solidFill>
              </a:rPr>
              <a:t> the </a:t>
            </a:r>
            <a:r>
              <a:rPr lang="it-IT" dirty="0" err="1">
                <a:solidFill>
                  <a:schemeClr val="bg2"/>
                </a:solidFill>
              </a:rPr>
              <a:t>effects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u="sng" dirty="0">
                <a:solidFill>
                  <a:schemeClr val="bg2"/>
                </a:solidFill>
              </a:rPr>
              <a:t>you </a:t>
            </a:r>
            <a:r>
              <a:rPr lang="it-IT" u="sng" dirty="0" err="1">
                <a:solidFill>
                  <a:schemeClr val="bg2"/>
                </a:solidFill>
              </a:rPr>
              <a:t>observe</a:t>
            </a:r>
            <a:r>
              <a:rPr lang="it-IT" u="sng" dirty="0">
                <a:solidFill>
                  <a:schemeClr val="bg2"/>
                </a:solidFill>
              </a:rPr>
              <a:t> </a:t>
            </a:r>
          </a:p>
          <a:p>
            <a:r>
              <a:rPr lang="it-IT" dirty="0">
                <a:solidFill>
                  <a:schemeClr val="bg2"/>
                </a:solidFill>
              </a:rPr>
              <a:t>(i.e. the model rules)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72165F-D0E5-4DE2-9F92-7CC02940CEDE}"/>
              </a:ext>
            </a:extLst>
          </p:cNvPr>
          <p:cNvSpPr/>
          <p:nvPr/>
        </p:nvSpPr>
        <p:spPr>
          <a:xfrm>
            <a:off x="8674392" y="4864813"/>
            <a:ext cx="2760955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New </a:t>
            </a:r>
            <a:r>
              <a:rPr lang="it-IT" dirty="0" err="1">
                <a:solidFill>
                  <a:srgbClr val="000000"/>
                </a:solidFill>
              </a:rPr>
              <a:t>measurement</a:t>
            </a:r>
            <a:r>
              <a:rPr lang="it-IT" dirty="0">
                <a:solidFill>
                  <a:srgbClr val="000000"/>
                </a:solidFill>
              </a:rPr>
              <a:t> -&gt; new dynamics</a:t>
            </a:r>
          </a:p>
        </p:txBody>
      </p:sp>
    </p:spTree>
    <p:extLst>
      <p:ext uri="{BB962C8B-B14F-4D97-AF65-F5344CB8AC3E}">
        <p14:creationId xmlns:p14="http://schemas.microsoft.com/office/powerpoint/2010/main" val="294931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480B-0F71-4A7A-8793-C01607E7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F03F-3D2E-4BFB-85F1-5C58E3D6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0087" cy="3577648"/>
          </a:xfrm>
        </p:spPr>
        <p:txBody>
          <a:bodyPr>
            <a:normAutofit/>
          </a:bodyPr>
          <a:lstStyle/>
          <a:p>
            <a:r>
              <a:rPr lang="it-IT" dirty="0" err="1"/>
              <a:t>Every</a:t>
            </a:r>
            <a:r>
              <a:rPr lang="it-IT" dirty="0"/>
              <a:t> field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unique</a:t>
            </a:r>
            <a:endParaRPr lang="it-IT" dirty="0"/>
          </a:p>
          <a:p>
            <a:pPr lvl="1"/>
            <a:r>
              <a:rPr lang="it-IT" dirty="0" err="1">
                <a:solidFill>
                  <a:schemeClr val="bg1"/>
                </a:solidFill>
              </a:rPr>
              <a:t>Unique</a:t>
            </a:r>
            <a:r>
              <a:rPr lang="it-IT" dirty="0">
                <a:solidFill>
                  <a:schemeClr val="bg1"/>
                </a:solidFill>
              </a:rPr>
              <a:t> features</a:t>
            </a:r>
          </a:p>
          <a:p>
            <a:pPr lvl="2"/>
            <a:r>
              <a:rPr lang="it-IT" dirty="0">
                <a:solidFill>
                  <a:schemeClr val="bg1"/>
                </a:solidFill>
              </a:rPr>
              <a:t>Better </a:t>
            </a:r>
            <a:r>
              <a:rPr lang="it-IT" dirty="0" err="1">
                <a:solidFill>
                  <a:schemeClr val="bg1"/>
                </a:solidFill>
              </a:rPr>
              <a:t>research</a:t>
            </a:r>
            <a:endParaRPr lang="it-IT" dirty="0">
              <a:solidFill>
                <a:schemeClr val="bg1"/>
              </a:solidFill>
            </a:endParaRPr>
          </a:p>
          <a:p>
            <a:pPr lvl="2"/>
            <a:r>
              <a:rPr lang="it-IT" dirty="0">
                <a:solidFill>
                  <a:schemeClr val="bg1"/>
                </a:solidFill>
              </a:rPr>
              <a:t>New </a:t>
            </a:r>
            <a:r>
              <a:rPr lang="it-IT" dirty="0" err="1">
                <a:solidFill>
                  <a:schemeClr val="bg1"/>
                </a:solidFill>
              </a:rPr>
              <a:t>possibilities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6421D3-1724-458D-8FC7-71AABF5F4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r="24627"/>
          <a:stretch/>
        </p:blipFill>
        <p:spPr>
          <a:xfrm>
            <a:off x="8148961" y="3499420"/>
            <a:ext cx="3204839" cy="2533083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298E99BF-6571-4534-9178-6E00B801E6EC}"/>
              </a:ext>
            </a:extLst>
          </p:cNvPr>
          <p:cNvSpPr/>
          <p:nvPr/>
        </p:nvSpPr>
        <p:spPr>
          <a:xfrm>
            <a:off x="8249893" y="3250056"/>
            <a:ext cx="3002973" cy="2763982"/>
          </a:xfrm>
          <a:prstGeom prst="noSmoking">
            <a:avLst>
              <a:gd name="adj" fmla="val 8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14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79C6-4158-4F44-B141-8BB9C2D4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Hypothesis</a:t>
            </a:r>
            <a:endParaRPr lang="it-IT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7AFEBC-57FC-439C-A65A-B375E6A31E02}"/>
              </a:ext>
            </a:extLst>
          </p:cNvPr>
          <p:cNvSpPr/>
          <p:nvPr/>
        </p:nvSpPr>
        <p:spPr>
          <a:xfrm>
            <a:off x="1937520" y="3132385"/>
            <a:ext cx="2372994" cy="2298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Opinion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767C8A-F805-4F99-B9A2-388298AE08AD}"/>
              </a:ext>
            </a:extLst>
          </p:cNvPr>
          <p:cNvSpPr/>
          <p:nvPr/>
        </p:nvSpPr>
        <p:spPr>
          <a:xfrm>
            <a:off x="5493363" y="2141738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110B4-6F67-43E8-9DB5-8CE5E8238AB1}"/>
              </a:ext>
            </a:extLst>
          </p:cNvPr>
          <p:cNvSpPr/>
          <p:nvPr/>
        </p:nvSpPr>
        <p:spPr>
          <a:xfrm>
            <a:off x="5417163" y="3634565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41FEDD-D7D8-491F-BB08-11E05F20ED99}"/>
              </a:ext>
            </a:extLst>
          </p:cNvPr>
          <p:cNvSpPr/>
          <p:nvPr/>
        </p:nvSpPr>
        <p:spPr>
          <a:xfrm>
            <a:off x="8129192" y="3634565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Same</a:t>
            </a:r>
            <a:r>
              <a:rPr lang="it-IT" dirty="0">
                <a:solidFill>
                  <a:schemeClr val="tx1"/>
                </a:solidFill>
              </a:rPr>
              <a:t> dyn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E87B81-46C7-4EAE-8BD2-9B7235D404BB}"/>
              </a:ext>
            </a:extLst>
          </p:cNvPr>
          <p:cNvSpPr/>
          <p:nvPr/>
        </p:nvSpPr>
        <p:spPr>
          <a:xfrm>
            <a:off x="5417163" y="5127392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EAC4A-CA3A-4589-9112-1F2425B42A7D}"/>
              </a:ext>
            </a:extLst>
          </p:cNvPr>
          <p:cNvSpPr txBox="1"/>
          <p:nvPr/>
        </p:nvSpPr>
        <p:spPr>
          <a:xfrm>
            <a:off x="5579844" y="1450730"/>
            <a:ext cx="118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Operative</a:t>
            </a:r>
          </a:p>
          <a:p>
            <a:r>
              <a:rPr lang="it-IT" dirty="0" err="1">
                <a:solidFill>
                  <a:schemeClr val="bg2"/>
                </a:solidFill>
              </a:rPr>
              <a:t>definitions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1C1106-A1F7-4F69-A719-6DD7B1F017E6}"/>
              </a:ext>
            </a:extLst>
          </p:cNvPr>
          <p:cNvSpPr txBox="1"/>
          <p:nvPr/>
        </p:nvSpPr>
        <p:spPr>
          <a:xfrm>
            <a:off x="2583873" y="2620392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Definition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DAF764-5AAE-4E3D-BDAC-EAC9C46D4BFB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 flipV="1">
            <a:off x="4310514" y="2785369"/>
            <a:ext cx="1182849" cy="1496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710950-B4DC-4918-998B-E9CCAA84AC5E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 flipV="1">
            <a:off x="4310514" y="4278196"/>
            <a:ext cx="1106649" cy="3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F14F9D-0ADB-424F-9EBB-47014ECFB0FE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>
            <a:off x="4310514" y="4281835"/>
            <a:ext cx="1106649" cy="1489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70A495-9744-4EA2-9D94-1AF74F96CDBD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>
            <a:off x="6847611" y="2785369"/>
            <a:ext cx="1281581" cy="14928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5D78FB-5ECB-4105-8011-C94AB7B20D0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 flipV="1">
            <a:off x="6771411" y="4278196"/>
            <a:ext cx="1357781" cy="14928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65228D-3F39-488C-88EC-29E2C18551A4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6771411" y="4278196"/>
            <a:ext cx="13577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13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79C6-4158-4F44-B141-8BB9C2D4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Hypothesis</a:t>
            </a:r>
            <a:endParaRPr lang="it-IT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7AFEBC-57FC-439C-A65A-B375E6A31E02}"/>
              </a:ext>
            </a:extLst>
          </p:cNvPr>
          <p:cNvSpPr/>
          <p:nvPr/>
        </p:nvSpPr>
        <p:spPr>
          <a:xfrm>
            <a:off x="1937520" y="3132385"/>
            <a:ext cx="2372994" cy="2298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Opinion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767C8A-F805-4F99-B9A2-388298AE08AD}"/>
              </a:ext>
            </a:extLst>
          </p:cNvPr>
          <p:cNvSpPr/>
          <p:nvPr/>
        </p:nvSpPr>
        <p:spPr>
          <a:xfrm>
            <a:off x="5493363" y="2141738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110B4-6F67-43E8-9DB5-8CE5E8238AB1}"/>
              </a:ext>
            </a:extLst>
          </p:cNvPr>
          <p:cNvSpPr/>
          <p:nvPr/>
        </p:nvSpPr>
        <p:spPr>
          <a:xfrm>
            <a:off x="5417163" y="3634565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E87B81-46C7-4EAE-8BD2-9B7235D404BB}"/>
              </a:ext>
            </a:extLst>
          </p:cNvPr>
          <p:cNvSpPr/>
          <p:nvPr/>
        </p:nvSpPr>
        <p:spPr>
          <a:xfrm>
            <a:off x="5417163" y="5127392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EAC4A-CA3A-4589-9112-1F2425B42A7D}"/>
              </a:ext>
            </a:extLst>
          </p:cNvPr>
          <p:cNvSpPr txBox="1"/>
          <p:nvPr/>
        </p:nvSpPr>
        <p:spPr>
          <a:xfrm>
            <a:off x="5579844" y="1450730"/>
            <a:ext cx="118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Operative</a:t>
            </a:r>
          </a:p>
          <a:p>
            <a:r>
              <a:rPr lang="it-IT" dirty="0" err="1">
                <a:solidFill>
                  <a:schemeClr val="bg2"/>
                </a:solidFill>
              </a:rPr>
              <a:t>definitions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1C1106-A1F7-4F69-A719-6DD7B1F017E6}"/>
              </a:ext>
            </a:extLst>
          </p:cNvPr>
          <p:cNvSpPr txBox="1"/>
          <p:nvPr/>
        </p:nvSpPr>
        <p:spPr>
          <a:xfrm>
            <a:off x="2583873" y="2620392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Definition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DAF764-5AAE-4E3D-BDAC-EAC9C46D4BFB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 flipV="1">
            <a:off x="4310514" y="2785369"/>
            <a:ext cx="1182849" cy="1496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710950-B4DC-4918-998B-E9CCAA84AC5E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 flipV="1">
            <a:off x="4310514" y="4278196"/>
            <a:ext cx="1106649" cy="3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F14F9D-0ADB-424F-9EBB-47014ECFB0FE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>
            <a:off x="4310514" y="4281835"/>
            <a:ext cx="1106649" cy="1489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70A495-9744-4EA2-9D94-1AF74F96CDBD}"/>
              </a:ext>
            </a:extLst>
          </p:cNvPr>
          <p:cNvCxnSpPr>
            <a:cxnSpLocks/>
            <a:stCxn id="16" idx="6"/>
            <a:endCxn id="17" idx="1"/>
          </p:cNvCxnSpPr>
          <p:nvPr/>
        </p:nvCxnSpPr>
        <p:spPr>
          <a:xfrm>
            <a:off x="6847611" y="2785369"/>
            <a:ext cx="2568669" cy="14983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5D78FB-5ECB-4105-8011-C94AB7B20D07}"/>
              </a:ext>
            </a:extLst>
          </p:cNvPr>
          <p:cNvCxnSpPr>
            <a:cxnSpLocks/>
            <a:stCxn id="22" idx="6"/>
            <a:endCxn id="17" idx="1"/>
          </p:cNvCxnSpPr>
          <p:nvPr/>
        </p:nvCxnSpPr>
        <p:spPr>
          <a:xfrm flipV="1">
            <a:off x="6771411" y="4283742"/>
            <a:ext cx="2644869" cy="14872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65228D-3F39-488C-88EC-29E2C18551A4}"/>
              </a:ext>
            </a:extLst>
          </p:cNvPr>
          <p:cNvCxnSpPr>
            <a:cxnSpLocks/>
            <a:stCxn id="19" idx="6"/>
            <a:endCxn id="17" idx="1"/>
          </p:cNvCxnSpPr>
          <p:nvPr/>
        </p:nvCxnSpPr>
        <p:spPr>
          <a:xfrm>
            <a:off x="6771411" y="4278196"/>
            <a:ext cx="2644869" cy="5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5297D0-3E35-4C1E-905C-8829E0D64C1D}"/>
              </a:ext>
            </a:extLst>
          </p:cNvPr>
          <p:cNvSpPr/>
          <p:nvPr/>
        </p:nvSpPr>
        <p:spPr>
          <a:xfrm>
            <a:off x="9416280" y="3877219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Prediction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299B3C-7EE0-461A-B404-BD0EC106EC5D}"/>
              </a:ext>
            </a:extLst>
          </p:cNvPr>
          <p:cNvSpPr/>
          <p:nvPr/>
        </p:nvSpPr>
        <p:spPr>
          <a:xfrm>
            <a:off x="7515255" y="2097061"/>
            <a:ext cx="1238888" cy="41239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138786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79C6-4158-4F44-B141-8BB9C2D4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Predictions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0CAD0B-1015-4B24-9954-4801C4680F5E}"/>
              </a:ext>
            </a:extLst>
          </p:cNvPr>
          <p:cNvSpPr/>
          <p:nvPr/>
        </p:nvSpPr>
        <p:spPr>
          <a:xfrm>
            <a:off x="3549218" y="2615954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483784-E431-4E36-91A7-DC905851779A}"/>
              </a:ext>
            </a:extLst>
          </p:cNvPr>
          <p:cNvSpPr/>
          <p:nvPr/>
        </p:nvSpPr>
        <p:spPr>
          <a:xfrm>
            <a:off x="3549218" y="380117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DC834E-E23E-4357-9726-C9F267BF7F0C}"/>
              </a:ext>
            </a:extLst>
          </p:cNvPr>
          <p:cNvSpPr/>
          <p:nvPr/>
        </p:nvSpPr>
        <p:spPr>
          <a:xfrm>
            <a:off x="9915987" y="2615954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F90649-FA5B-42BD-850D-49711CF74674}"/>
              </a:ext>
            </a:extLst>
          </p:cNvPr>
          <p:cNvSpPr/>
          <p:nvPr/>
        </p:nvSpPr>
        <p:spPr>
          <a:xfrm>
            <a:off x="9915987" y="3801177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Distrust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FFE607-4803-415D-AA21-7778597D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5954"/>
            <a:ext cx="2370338" cy="17085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321160-D6EA-405B-B877-29990074B07D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2827538" y="3022477"/>
            <a:ext cx="721680" cy="447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442253-2752-495F-832B-9DE765B70487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5225618" y="3022477"/>
            <a:ext cx="4690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057A4F-C556-41B6-92A8-67916080A093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>
            <a:off x="2827538" y="3470221"/>
            <a:ext cx="721680" cy="737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10B925-C9FD-4B35-9137-CA390FAABC1A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5225618" y="4207700"/>
            <a:ext cx="4690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6E166B-6C32-496B-8D86-2B328F4D2F27}"/>
              </a:ext>
            </a:extLst>
          </p:cNvPr>
          <p:cNvSpPr/>
          <p:nvPr/>
        </p:nvSpPr>
        <p:spPr>
          <a:xfrm>
            <a:off x="6171460" y="2744735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E99A9-C8FF-4B90-BAE2-DE307333AF0E}"/>
              </a:ext>
            </a:extLst>
          </p:cNvPr>
          <p:cNvSpPr txBox="1"/>
          <p:nvPr/>
        </p:nvSpPr>
        <p:spPr>
          <a:xfrm>
            <a:off x="3605494" y="2100056"/>
            <a:ext cx="16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Trust in science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E2F9C2-106E-43A9-82AA-8946598EC88D}"/>
              </a:ext>
            </a:extLst>
          </p:cNvPr>
          <p:cNvSpPr txBox="1"/>
          <p:nvPr/>
        </p:nvSpPr>
        <p:spPr>
          <a:xfrm>
            <a:off x="6820679" y="2159781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Deffuant model</a:t>
            </a:r>
          </a:p>
        </p:txBody>
      </p:sp>
    </p:spTree>
    <p:extLst>
      <p:ext uri="{BB962C8B-B14F-4D97-AF65-F5344CB8AC3E}">
        <p14:creationId xmlns:p14="http://schemas.microsoft.com/office/powerpoint/2010/main" val="2469939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79C6-4158-4F44-B141-8BB9C2D4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Predictions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0CAD0B-1015-4B24-9954-4801C4680F5E}"/>
              </a:ext>
            </a:extLst>
          </p:cNvPr>
          <p:cNvSpPr/>
          <p:nvPr/>
        </p:nvSpPr>
        <p:spPr>
          <a:xfrm>
            <a:off x="3549218" y="2615954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483784-E431-4E36-91A7-DC905851779A}"/>
              </a:ext>
            </a:extLst>
          </p:cNvPr>
          <p:cNvSpPr/>
          <p:nvPr/>
        </p:nvSpPr>
        <p:spPr>
          <a:xfrm>
            <a:off x="3549218" y="380117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DC834E-E23E-4357-9726-C9F267BF7F0C}"/>
              </a:ext>
            </a:extLst>
          </p:cNvPr>
          <p:cNvSpPr/>
          <p:nvPr/>
        </p:nvSpPr>
        <p:spPr>
          <a:xfrm>
            <a:off x="9915987" y="2615954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F90649-FA5B-42BD-850D-49711CF74674}"/>
              </a:ext>
            </a:extLst>
          </p:cNvPr>
          <p:cNvSpPr/>
          <p:nvPr/>
        </p:nvSpPr>
        <p:spPr>
          <a:xfrm>
            <a:off x="9915987" y="3801177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FFE607-4803-415D-AA21-7778597D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5954"/>
            <a:ext cx="2370338" cy="17085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321160-D6EA-405B-B877-29990074B07D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2827538" y="3022477"/>
            <a:ext cx="721680" cy="447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442253-2752-495F-832B-9DE765B70487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5225618" y="3022477"/>
            <a:ext cx="4690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057A4F-C556-41B6-92A8-67916080A093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>
            <a:off x="2827538" y="3470221"/>
            <a:ext cx="721680" cy="737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10B925-C9FD-4B35-9137-CA390FAABC1A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5225618" y="4207700"/>
            <a:ext cx="4690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6E166B-6C32-496B-8D86-2B328F4D2F27}"/>
              </a:ext>
            </a:extLst>
          </p:cNvPr>
          <p:cNvSpPr/>
          <p:nvPr/>
        </p:nvSpPr>
        <p:spPr>
          <a:xfrm>
            <a:off x="6171460" y="2744735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FD2A71-F576-45A2-88C3-3B7E6547A709}"/>
              </a:ext>
            </a:extLst>
          </p:cNvPr>
          <p:cNvSpPr/>
          <p:nvPr/>
        </p:nvSpPr>
        <p:spPr>
          <a:xfrm>
            <a:off x="8674392" y="4864813"/>
            <a:ext cx="2760955" cy="119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The model </a:t>
            </a:r>
            <a:r>
              <a:rPr lang="it-IT" dirty="0" err="1">
                <a:solidFill>
                  <a:srgbClr val="000000"/>
                </a:solidFill>
              </a:rPr>
              <a:t>does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not</a:t>
            </a:r>
            <a:r>
              <a:rPr lang="it-IT" dirty="0">
                <a:solidFill>
                  <a:srgbClr val="000000"/>
                </a:solidFill>
              </a:rPr>
              <a:t> work with </a:t>
            </a:r>
            <a:r>
              <a:rPr lang="it-IT" dirty="0" err="1">
                <a:solidFill>
                  <a:srgbClr val="000000"/>
                </a:solidFill>
              </a:rPr>
              <a:t>both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measurements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8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C64A-E5A1-4D80-904B-B0D6230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 models of od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C696C1-6594-4EF7-8E91-39C5F98D984F}"/>
              </a:ext>
            </a:extLst>
          </p:cNvPr>
          <p:cNvSpPr/>
          <p:nvPr/>
        </p:nvSpPr>
        <p:spPr>
          <a:xfrm>
            <a:off x="6433350" y="2231373"/>
            <a:ext cx="1560991" cy="813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27186-40F7-4340-993F-F5C481677400}"/>
              </a:ext>
            </a:extLst>
          </p:cNvPr>
          <p:cNvSpPr/>
          <p:nvPr/>
        </p:nvSpPr>
        <p:spPr>
          <a:xfrm>
            <a:off x="4272748" y="224377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FEB033-3E0D-4D7D-A711-B4471ED61CC9}"/>
              </a:ext>
            </a:extLst>
          </p:cNvPr>
          <p:cNvSpPr/>
          <p:nvPr/>
        </p:nvSpPr>
        <p:spPr>
          <a:xfrm>
            <a:off x="4272748" y="3429000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0C7BB3-6DB6-4A5C-A2D6-6FEE9F983F85}"/>
              </a:ext>
            </a:extLst>
          </p:cNvPr>
          <p:cNvSpPr/>
          <p:nvPr/>
        </p:nvSpPr>
        <p:spPr>
          <a:xfrm>
            <a:off x="4272748" y="4549066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50130-E90E-4C63-BFEB-D05E75A674D6}"/>
              </a:ext>
            </a:extLst>
          </p:cNvPr>
          <p:cNvSpPr/>
          <p:nvPr/>
        </p:nvSpPr>
        <p:spPr>
          <a:xfrm>
            <a:off x="6433350" y="3429000"/>
            <a:ext cx="1560991" cy="813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BECE44-72B3-471C-9AA9-F89F1E6D92B0}"/>
              </a:ext>
            </a:extLst>
          </p:cNvPr>
          <p:cNvSpPr/>
          <p:nvPr/>
        </p:nvSpPr>
        <p:spPr>
          <a:xfrm>
            <a:off x="6433349" y="4566624"/>
            <a:ext cx="1560991" cy="813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 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92891D-C371-4890-B718-FD26F2F3E346}"/>
              </a:ext>
            </a:extLst>
          </p:cNvPr>
          <p:cNvSpPr/>
          <p:nvPr/>
        </p:nvSpPr>
        <p:spPr>
          <a:xfrm>
            <a:off x="8899493" y="3429000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068D0A-7D3E-45B3-B190-B6BFB85CCEFA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5949148" y="2637896"/>
            <a:ext cx="484202" cy="12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320A86-A9BD-497E-9A3E-2D3030D95BA0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7994341" y="2637896"/>
            <a:ext cx="905152" cy="1197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0B6011-38BA-4C4C-85D6-8C0252CCCCA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994341" y="3835523"/>
            <a:ext cx="905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4A62A5-3976-4C66-A61F-3C297F11787A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7994340" y="3835523"/>
            <a:ext cx="905153" cy="1137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487F0C-8F57-4603-8F5D-4882FEE7BA3F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949148" y="3835523"/>
            <a:ext cx="484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C8705-FC78-45BE-8039-DAD16E8C829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5949148" y="4955589"/>
            <a:ext cx="484201" cy="17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DBBE47-4C61-4F11-8864-478D6AC48922}"/>
              </a:ext>
            </a:extLst>
          </p:cNvPr>
          <p:cNvSpPr/>
          <p:nvPr/>
        </p:nvSpPr>
        <p:spPr>
          <a:xfrm>
            <a:off x="1691196" y="3425264"/>
            <a:ext cx="1676400" cy="81304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Sim</a:t>
            </a:r>
            <a:r>
              <a:rPr lang="it-IT" dirty="0">
                <a:solidFill>
                  <a:schemeClr val="tx1"/>
                </a:solidFill>
              </a:rPr>
              <a:t> ground truth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0EA405-FED5-4161-9B01-E600472FB203}"/>
              </a:ext>
            </a:extLst>
          </p:cNvPr>
          <p:cNvCxnSpPr>
            <a:cxnSpLocks/>
            <a:stCxn id="6" idx="1"/>
            <a:endCxn id="28" idx="3"/>
          </p:cNvCxnSpPr>
          <p:nvPr/>
        </p:nvCxnSpPr>
        <p:spPr>
          <a:xfrm flipH="1">
            <a:off x="3367596" y="2650300"/>
            <a:ext cx="905152" cy="11814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1D430B-DA8D-4778-83A4-A7608DDC3AD0}"/>
              </a:ext>
            </a:extLst>
          </p:cNvPr>
          <p:cNvCxnSpPr>
            <a:cxnSpLocks/>
            <a:stCxn id="7" idx="1"/>
            <a:endCxn id="28" idx="3"/>
          </p:cNvCxnSpPr>
          <p:nvPr/>
        </p:nvCxnSpPr>
        <p:spPr>
          <a:xfrm flipH="1" flipV="1">
            <a:off x="3367596" y="3831787"/>
            <a:ext cx="905152" cy="3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D02F50-BEC9-4284-A399-6B23F364E128}"/>
              </a:ext>
            </a:extLst>
          </p:cNvPr>
          <p:cNvCxnSpPr>
            <a:cxnSpLocks/>
            <a:stCxn id="8" idx="1"/>
            <a:endCxn id="28" idx="3"/>
          </p:cNvCxnSpPr>
          <p:nvPr/>
        </p:nvCxnSpPr>
        <p:spPr>
          <a:xfrm flipH="1" flipV="1">
            <a:off x="3367596" y="3831787"/>
            <a:ext cx="905152" cy="11238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93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2F24-6F3B-467A-9AAE-09AFC379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C1623E-FF7A-4B9C-9D1C-B06884DC9511}"/>
              </a:ext>
            </a:extLst>
          </p:cNvPr>
          <p:cNvSpPr/>
          <p:nvPr/>
        </p:nvSpPr>
        <p:spPr>
          <a:xfrm>
            <a:off x="1788749" y="2922973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BF8431-8CF0-4C70-8381-039B363C0ABE}"/>
              </a:ext>
            </a:extLst>
          </p:cNvPr>
          <p:cNvSpPr/>
          <p:nvPr/>
        </p:nvSpPr>
        <p:spPr>
          <a:xfrm>
            <a:off x="8276759" y="3031571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90054DC-7738-430D-A755-150AEBBF4F0A}"/>
              </a:ext>
            </a:extLst>
          </p:cNvPr>
          <p:cNvSpPr/>
          <p:nvPr/>
        </p:nvSpPr>
        <p:spPr>
          <a:xfrm>
            <a:off x="3848369" y="3200400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21766AA-2C98-4DC0-B8ED-41AC570FD827}"/>
              </a:ext>
            </a:extLst>
          </p:cNvPr>
          <p:cNvSpPr/>
          <p:nvPr/>
        </p:nvSpPr>
        <p:spPr>
          <a:xfrm rot="10800000">
            <a:off x="3697448" y="4029777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A162D5-DE4E-4743-9EE4-C6EAB0295D4C}"/>
              </a:ext>
            </a:extLst>
          </p:cNvPr>
          <p:cNvSpPr/>
          <p:nvPr/>
        </p:nvSpPr>
        <p:spPr>
          <a:xfrm>
            <a:off x="4635437" y="3283526"/>
            <a:ext cx="2795155" cy="11118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rgbClr val="000000"/>
                </a:solidFill>
              </a:rPr>
              <a:t>Measurement</a:t>
            </a:r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61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2F24-6F3B-467A-9AAE-09AFC379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FFB8AB-702C-45DA-983E-4994E43C151B}"/>
              </a:ext>
            </a:extLst>
          </p:cNvPr>
          <p:cNvSpPr/>
          <p:nvPr/>
        </p:nvSpPr>
        <p:spPr>
          <a:xfrm>
            <a:off x="1788749" y="2922973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4A727D-5610-47D9-B17A-FC6A77492A5B}"/>
              </a:ext>
            </a:extLst>
          </p:cNvPr>
          <p:cNvSpPr/>
          <p:nvPr/>
        </p:nvSpPr>
        <p:spPr>
          <a:xfrm>
            <a:off x="8288074" y="4585690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Model 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1E54DB-FB9F-457E-A7F4-CA463B93F788}"/>
              </a:ext>
            </a:extLst>
          </p:cNvPr>
          <p:cNvSpPr/>
          <p:nvPr/>
        </p:nvSpPr>
        <p:spPr>
          <a:xfrm rot="1005068">
            <a:off x="3754852" y="4071347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370DDD7-C4E1-4503-9D1A-175E1AF382E9}"/>
              </a:ext>
            </a:extLst>
          </p:cNvPr>
          <p:cNvSpPr/>
          <p:nvPr/>
        </p:nvSpPr>
        <p:spPr>
          <a:xfrm rot="11805068">
            <a:off x="3603931" y="4900724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C9D539-7E4E-48BB-B7EB-6170E8BF81C5}"/>
              </a:ext>
            </a:extLst>
          </p:cNvPr>
          <p:cNvSpPr/>
          <p:nvPr/>
        </p:nvSpPr>
        <p:spPr>
          <a:xfrm rot="1005068">
            <a:off x="4541920" y="4154473"/>
            <a:ext cx="2795155" cy="11118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rgbClr val="000000"/>
                </a:solidFill>
              </a:rPr>
              <a:t>Measurement</a:t>
            </a:r>
            <a:r>
              <a:rPr lang="it-IT" sz="20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B630EE-CF58-4EBA-A557-6CC5C0DC7EF9}"/>
              </a:ext>
            </a:extLst>
          </p:cNvPr>
          <p:cNvSpPr/>
          <p:nvPr/>
        </p:nvSpPr>
        <p:spPr>
          <a:xfrm>
            <a:off x="8288074" y="714585"/>
            <a:ext cx="1757779" cy="1615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Model 2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8FB4B5-9634-4364-8D6F-7C69EBC1517F}"/>
              </a:ext>
            </a:extLst>
          </p:cNvPr>
          <p:cNvSpPr/>
          <p:nvPr/>
        </p:nvSpPr>
        <p:spPr>
          <a:xfrm rot="20588017">
            <a:off x="3604794" y="1685890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F264A3E-65B9-446B-B0F3-B9995BDFC159}"/>
              </a:ext>
            </a:extLst>
          </p:cNvPr>
          <p:cNvSpPr/>
          <p:nvPr/>
        </p:nvSpPr>
        <p:spPr>
          <a:xfrm rot="9788017">
            <a:off x="3760433" y="2358661"/>
            <a:ext cx="436929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7D977A9-59F0-409F-AFA4-B868F32EB55E}"/>
              </a:ext>
            </a:extLst>
          </p:cNvPr>
          <p:cNvSpPr/>
          <p:nvPr/>
        </p:nvSpPr>
        <p:spPr>
          <a:xfrm rot="20588017">
            <a:off x="4542177" y="1637274"/>
            <a:ext cx="2795155" cy="11118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rgbClr val="000000"/>
                </a:solidFill>
              </a:rPr>
              <a:t>Measurement</a:t>
            </a:r>
            <a:r>
              <a:rPr lang="it-IT" sz="2000" dirty="0">
                <a:solidFill>
                  <a:srgbClr val="00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5705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3118-231D-45A7-87C0-A1D0048C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Relevance</a:t>
            </a:r>
            <a:r>
              <a:rPr lang="it-IT" dirty="0"/>
              <a:t> for ABM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5CC4B-A58C-4B30-A407-CBEE3C1B9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0883" cy="4351338"/>
          </a:xfrm>
        </p:spPr>
        <p:txBody>
          <a:bodyPr/>
          <a:lstStyle/>
          <a:p>
            <a:r>
              <a:rPr lang="it-IT" dirty="0"/>
              <a:t>A problem</a:t>
            </a:r>
          </a:p>
          <a:p>
            <a:pPr lvl="1"/>
            <a:r>
              <a:rPr lang="it-IT" dirty="0" err="1"/>
              <a:t>Connecting</a:t>
            </a:r>
            <a:r>
              <a:rPr lang="it-IT" dirty="0"/>
              <a:t> to </a:t>
            </a:r>
            <a:r>
              <a:rPr lang="it-IT" dirty="0" err="1"/>
              <a:t>real</a:t>
            </a:r>
            <a:r>
              <a:rPr lang="it-IT" dirty="0"/>
              <a:t>-data</a:t>
            </a:r>
          </a:p>
          <a:p>
            <a:pPr lvl="1"/>
            <a:endParaRPr lang="it-IT" dirty="0"/>
          </a:p>
          <a:p>
            <a:r>
              <a:rPr lang="it-IT" dirty="0"/>
              <a:t>A </a:t>
            </a:r>
            <a:r>
              <a:rPr lang="it-IT" dirty="0" err="1"/>
              <a:t>possibility</a:t>
            </a:r>
            <a:endParaRPr lang="it-IT" dirty="0"/>
          </a:p>
          <a:p>
            <a:pPr lvl="1"/>
            <a:r>
              <a:rPr lang="it-IT" dirty="0"/>
              <a:t>Show </a:t>
            </a:r>
            <a:r>
              <a:rPr lang="it-IT" dirty="0" err="1"/>
              <a:t>when</a:t>
            </a:r>
            <a:r>
              <a:rPr lang="it-IT" dirty="0"/>
              <a:t> models are </a:t>
            </a:r>
            <a:r>
              <a:rPr lang="it-IT" dirty="0" err="1"/>
              <a:t>equivalent</a:t>
            </a:r>
            <a:endParaRPr lang="it-IT" dirty="0"/>
          </a:p>
          <a:p>
            <a:pPr lvl="1"/>
            <a:r>
              <a:rPr lang="it-IT" dirty="0"/>
              <a:t>New </a:t>
            </a:r>
            <a:r>
              <a:rPr lang="it-IT" dirty="0" err="1"/>
              <a:t>effects</a:t>
            </a:r>
            <a:endParaRPr lang="it-IT" dirty="0"/>
          </a:p>
          <a:p>
            <a:pPr lvl="2"/>
            <a:r>
              <a:rPr lang="it-IT" dirty="0"/>
              <a:t>New models</a:t>
            </a:r>
          </a:p>
          <a:p>
            <a:pPr lvl="1"/>
            <a:r>
              <a:rPr lang="it-IT" dirty="0"/>
              <a:t>New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paths</a:t>
            </a:r>
            <a:endParaRPr lang="it-IT" dirty="0"/>
          </a:p>
          <a:p>
            <a:pPr lvl="2"/>
            <a:r>
              <a:rPr lang="it-IT" dirty="0"/>
              <a:t>Scale </a:t>
            </a:r>
            <a:r>
              <a:rPr lang="it-IT" dirty="0" err="1"/>
              <a:t>calibration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175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5F90927-B608-42DC-AA7D-74F567C5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74" y="3424617"/>
            <a:ext cx="2972560" cy="29644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CD98C8-AC94-4C20-87D8-1F54805ABD05}"/>
              </a:ext>
            </a:extLst>
          </p:cNvPr>
          <p:cNvSpPr txBox="1">
            <a:spLocks/>
          </p:cNvSpPr>
          <p:nvPr/>
        </p:nvSpPr>
        <p:spPr>
          <a:xfrm>
            <a:off x="799806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46DF6-E890-4FF5-B7CC-24825A453139}"/>
              </a:ext>
            </a:extLst>
          </p:cNvPr>
          <p:cNvSpPr txBox="1">
            <a:spLocks/>
          </p:cNvSpPr>
          <p:nvPr/>
        </p:nvSpPr>
        <p:spPr>
          <a:xfrm>
            <a:off x="1218182" y="1253331"/>
            <a:ext cx="56427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www.dinocarp.com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dino.carpentras@gmail.com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@JustaNormalDino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       Dino </a:t>
            </a:r>
            <a:r>
              <a:rPr lang="en-US" sz="2000" dirty="0">
                <a:latin typeface="Calibri" panose="020F0502020204030204" pitchFamily="34" charset="0"/>
              </a:rPr>
              <a:t>C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arpentras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6B73D3E-89F7-400A-AF2D-B4EF991E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5" y="1388433"/>
            <a:ext cx="347406" cy="34740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0FDFC28-E966-4AAE-881F-47F4D961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" y="1955782"/>
            <a:ext cx="347406" cy="347406"/>
          </a:xfrm>
          <a:prstGeom prst="rect">
            <a:avLst/>
          </a:prstGeom>
        </p:spPr>
      </p:pic>
      <p:pic>
        <p:nvPicPr>
          <p:cNvPr id="23" name="Picture 22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B6E43D7B-CC9A-489E-BFC3-6B1160B29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" y="2523131"/>
            <a:ext cx="570281" cy="3207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A243B-DA74-4A7E-8B8F-7F5775E75C82}"/>
              </a:ext>
            </a:extLst>
          </p:cNvPr>
          <p:cNvGrpSpPr/>
          <p:nvPr/>
        </p:nvGrpSpPr>
        <p:grpSpPr>
          <a:xfrm>
            <a:off x="869714" y="3153920"/>
            <a:ext cx="380923" cy="270697"/>
            <a:chOff x="363615" y="4039879"/>
            <a:chExt cx="1993639" cy="141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90FA6-1487-467E-BA4E-A16451CEAD7B}"/>
                </a:ext>
              </a:extLst>
            </p:cNvPr>
            <p:cNvSpPr/>
            <p:nvPr/>
          </p:nvSpPr>
          <p:spPr>
            <a:xfrm>
              <a:off x="1009650" y="4419600"/>
              <a:ext cx="700969" cy="71437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973EA0-B2DD-4AEC-8E44-E3C3768B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5" y="4039879"/>
              <a:ext cx="1993639" cy="1416749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5E08F41-7857-43E5-93A1-A4F12C9221E9}"/>
              </a:ext>
            </a:extLst>
          </p:cNvPr>
          <p:cNvSpPr txBox="1">
            <a:spLocks/>
          </p:cNvSpPr>
          <p:nvPr/>
        </p:nvSpPr>
        <p:spPr>
          <a:xfrm>
            <a:off x="6332074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Readings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A54F55-9D48-48CF-973D-D709B8FF841D}"/>
              </a:ext>
            </a:extLst>
          </p:cNvPr>
          <p:cNvSpPr txBox="1">
            <a:spLocks/>
          </p:cNvSpPr>
          <p:nvPr/>
        </p:nvSpPr>
        <p:spPr>
          <a:xfrm>
            <a:off x="6332074" y="1253331"/>
            <a:ext cx="5642779" cy="447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Carpentras et al., </a:t>
            </a:r>
            <a:r>
              <a:rPr lang="en-US" sz="1800" b="0" i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sensitivity of the Deffuant model to measurement error</a:t>
            </a:r>
            <a:r>
              <a:rPr lang="en-US" sz="1800" b="0" dirty="0">
                <a:effectLst/>
                <a:latin typeface="Calibri" panose="020F0502020204030204" pitchFamily="34" charset="0"/>
              </a:rPr>
              <a:t>, </a:t>
            </a:r>
            <a:r>
              <a:rPr lang="en-US" sz="18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preprint available</a:t>
            </a:r>
          </a:p>
          <a:p>
            <a:pPr marL="0" indent="0" algn="l" fontAlgn="base">
              <a:lnSpc>
                <a:spcPct val="100000"/>
              </a:lnSpc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b="0" dirty="0">
                <a:effectLst/>
                <a:latin typeface="Calibri" panose="020F0502020204030204" pitchFamily="34" charset="0"/>
              </a:rPr>
              <a:t>Carpentras et al., 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A new degree of freedom for opinion dynamics models: the arbitrariness of scales, </a:t>
            </a:r>
            <a:r>
              <a:rPr lang="en-US" sz="1800" b="0" dirty="0" err="1">
                <a:effectLst/>
                <a:latin typeface="Calibri" panose="020F0502020204030204" pitchFamily="34" charset="0"/>
              </a:rPr>
              <a:t>ArXiv</a:t>
            </a: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00000"/>
              </a:lnSpc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dirty="0">
                <a:latin typeface="Calibri" panose="020F0502020204030204" pitchFamily="34" charset="0"/>
              </a:rPr>
              <a:t>Carpentras &amp; Quayle, 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</a:rPr>
              <a:t>The psychometric house-of-mirrors: the effect of measurement distortions on agent-based models’ predictions</a:t>
            </a:r>
            <a:r>
              <a:rPr lang="en-US" sz="1800" dirty="0">
                <a:latin typeface="Calibri" panose="020F0502020204030204" pitchFamily="34" charset="0"/>
              </a:rPr>
              <a:t>, under review</a:t>
            </a:r>
          </a:p>
          <a:p>
            <a:pPr marL="0" indent="0" algn="l" fontAlgn="base">
              <a:lnSpc>
                <a:spcPct val="100000"/>
              </a:lnSpc>
              <a:buNone/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b="0" dirty="0">
                <a:effectLst/>
                <a:latin typeface="Calibri" panose="020F0502020204030204" pitchFamily="34" charset="0"/>
              </a:rPr>
              <a:t>Carpentras et al., 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Building An Opinion Dynamics Model From Experimental Data, </a:t>
            </a:r>
            <a:r>
              <a:rPr lang="en-US" sz="1800" dirty="0">
                <a:latin typeface="Calibri" panose="020F0502020204030204" pitchFamily="34" charset="0"/>
              </a:rPr>
              <a:t>under review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04E61A-CACE-4D47-AB62-1B5A6A2FA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287" y="3163201"/>
            <a:ext cx="278658" cy="2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8827-114C-4971-B4D9-3095964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747B6C1-FF5C-4E0E-8B0C-9BBE96DCD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-1"/>
          <a:stretch/>
        </p:blipFill>
        <p:spPr>
          <a:xfrm>
            <a:off x="2026321" y="2195677"/>
            <a:ext cx="2291108" cy="224186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F2EE76-E723-4163-B375-7B3E0D40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4652" r="7452" b="24028"/>
          <a:stretch/>
        </p:blipFill>
        <p:spPr>
          <a:xfrm>
            <a:off x="4899271" y="2195677"/>
            <a:ext cx="5266408" cy="224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5716F-2154-4A59-B51A-279A7DEED6BF}"/>
              </a:ext>
            </a:extLst>
          </p:cNvPr>
          <p:cNvSpPr txBox="1"/>
          <p:nvPr/>
        </p:nvSpPr>
        <p:spPr>
          <a:xfrm>
            <a:off x="532661" y="5179627"/>
            <a:ext cx="11416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under the Marie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Skłodowska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-Curie grant agreement No 891347 and from the European Research Council (ERC) under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(grant agreement No. 802421).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1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building, bridge&#10;&#10;Description automatically generated">
            <a:extLst>
              <a:ext uri="{FF2B5EF4-FFF2-40B4-BE49-F238E27FC236}">
                <a16:creationId xmlns:a16="http://schemas.microsoft.com/office/drawing/2014/main" id="{3D778847-400B-4829-BD24-96A900AA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436" y="1810040"/>
            <a:ext cx="6435095" cy="4146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463A7-3725-43D4-9368-4EEE7DE1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0860" cy="1325563"/>
          </a:xfrm>
        </p:spPr>
        <p:txBody>
          <a:bodyPr/>
          <a:lstStyle/>
          <a:p>
            <a:r>
              <a:rPr lang="it-IT" dirty="0" err="1"/>
              <a:t>Research</a:t>
            </a:r>
            <a:r>
              <a:rPr lang="it-IT" dirty="0"/>
              <a:t>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AEEF4-2D7B-4C4B-B081-E92E2DBD4D4B}"/>
              </a:ext>
            </a:extLst>
          </p:cNvPr>
          <p:cNvSpPr txBox="1"/>
          <p:nvPr/>
        </p:nvSpPr>
        <p:spPr>
          <a:xfrm>
            <a:off x="2540230" y="2242585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/>
              <a:t>Theoretical</a:t>
            </a:r>
            <a:endParaRPr lang="it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8A4A7-524B-4FB8-847A-8DACDC1640D1}"/>
              </a:ext>
            </a:extLst>
          </p:cNvPr>
          <p:cNvSpPr txBox="1"/>
          <p:nvPr/>
        </p:nvSpPr>
        <p:spPr>
          <a:xfrm>
            <a:off x="6332475" y="2242585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/>
              <a:t>Empirical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8617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building, bridge&#10;&#10;Description automatically generated">
            <a:extLst>
              <a:ext uri="{FF2B5EF4-FFF2-40B4-BE49-F238E27FC236}">
                <a16:creationId xmlns:a16="http://schemas.microsoft.com/office/drawing/2014/main" id="{150C71DA-059A-4BA7-94A9-680435B6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36" y="1810040"/>
            <a:ext cx="6435095" cy="4146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463A7-3725-43D4-9368-4EEE7DE1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0860" cy="1325563"/>
          </a:xfrm>
        </p:spPr>
        <p:txBody>
          <a:bodyPr/>
          <a:lstStyle/>
          <a:p>
            <a:r>
              <a:rPr lang="it-IT" dirty="0" err="1"/>
              <a:t>Research</a:t>
            </a:r>
            <a:r>
              <a:rPr lang="it-IT" dirty="0"/>
              <a:t>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AEEF4-2D7B-4C4B-B081-E92E2DBD4D4B}"/>
              </a:ext>
            </a:extLst>
          </p:cNvPr>
          <p:cNvSpPr txBox="1"/>
          <p:nvPr/>
        </p:nvSpPr>
        <p:spPr>
          <a:xfrm>
            <a:off x="2540230" y="2242585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/>
              <a:t>Theoretical</a:t>
            </a:r>
            <a:endParaRPr lang="it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8A4A7-524B-4FB8-847A-8DACDC1640D1}"/>
              </a:ext>
            </a:extLst>
          </p:cNvPr>
          <p:cNvSpPr txBox="1"/>
          <p:nvPr/>
        </p:nvSpPr>
        <p:spPr>
          <a:xfrm>
            <a:off x="6332475" y="2242585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/>
              <a:t>Empirical</a:t>
            </a:r>
            <a:endParaRPr lang="it-IT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231F9C-DAB5-4D02-B08A-3F32E1A4EFEC}"/>
              </a:ext>
            </a:extLst>
          </p:cNvPr>
          <p:cNvSpPr/>
          <p:nvPr/>
        </p:nvSpPr>
        <p:spPr>
          <a:xfrm>
            <a:off x="2263806" y="1961965"/>
            <a:ext cx="3293615" cy="34534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0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1123-7E30-45DA-A7AC-17A16CCB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E2E9D-9584-4EF0-AF28-7556E0679DBE}"/>
              </a:ext>
            </a:extLst>
          </p:cNvPr>
          <p:cNvSpPr txBox="1"/>
          <p:nvPr/>
        </p:nvSpPr>
        <p:spPr>
          <a:xfrm>
            <a:off x="2446711" y="3194311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chemeClr val="bg2"/>
                </a:solidFill>
              </a:rPr>
              <a:t>Theoretical</a:t>
            </a:r>
            <a:endParaRPr lang="it-IT" sz="28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77C57-40CF-482C-9915-8E8736D5744D}"/>
              </a:ext>
            </a:extLst>
          </p:cNvPr>
          <p:cNvSpPr txBox="1"/>
          <p:nvPr/>
        </p:nvSpPr>
        <p:spPr>
          <a:xfrm>
            <a:off x="6429164" y="3161287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chemeClr val="bg2"/>
                </a:solidFill>
              </a:rPr>
              <a:t>Empirical</a:t>
            </a:r>
            <a:endParaRPr lang="it-IT" sz="2800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045362-F2F2-49BC-85EC-0B88F8B80BF8}"/>
              </a:ext>
            </a:extLst>
          </p:cNvPr>
          <p:cNvSpPr/>
          <p:nvPr/>
        </p:nvSpPr>
        <p:spPr>
          <a:xfrm>
            <a:off x="2170287" y="2913691"/>
            <a:ext cx="3004385" cy="10306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E22C0E-0CE7-4F9F-955A-8FB44B7B51B0}"/>
              </a:ext>
            </a:extLst>
          </p:cNvPr>
          <p:cNvSpPr/>
          <p:nvPr/>
        </p:nvSpPr>
        <p:spPr>
          <a:xfrm>
            <a:off x="6146542" y="2913690"/>
            <a:ext cx="3004385" cy="10306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1123-7E30-45DA-A7AC-17A16CCB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E2E9D-9584-4EF0-AF28-7556E0679DBE}"/>
              </a:ext>
            </a:extLst>
          </p:cNvPr>
          <p:cNvSpPr txBox="1"/>
          <p:nvPr/>
        </p:nvSpPr>
        <p:spPr>
          <a:xfrm>
            <a:off x="2446711" y="3194311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chemeClr val="bg2"/>
                </a:solidFill>
              </a:rPr>
              <a:t>Theoretical</a:t>
            </a:r>
            <a:endParaRPr lang="it-IT" sz="28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77C57-40CF-482C-9915-8E8736D5744D}"/>
              </a:ext>
            </a:extLst>
          </p:cNvPr>
          <p:cNvSpPr txBox="1"/>
          <p:nvPr/>
        </p:nvSpPr>
        <p:spPr>
          <a:xfrm>
            <a:off x="6429164" y="3161287"/>
            <a:ext cx="243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chemeClr val="bg2"/>
                </a:solidFill>
              </a:rPr>
              <a:t>Empirical</a:t>
            </a:r>
            <a:endParaRPr lang="it-IT" sz="2800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045362-F2F2-49BC-85EC-0B88F8B80BF8}"/>
              </a:ext>
            </a:extLst>
          </p:cNvPr>
          <p:cNvSpPr/>
          <p:nvPr/>
        </p:nvSpPr>
        <p:spPr>
          <a:xfrm>
            <a:off x="2170287" y="2913691"/>
            <a:ext cx="3004385" cy="10306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E22C0E-0CE7-4F9F-955A-8FB44B7B51B0}"/>
              </a:ext>
            </a:extLst>
          </p:cNvPr>
          <p:cNvSpPr/>
          <p:nvPr/>
        </p:nvSpPr>
        <p:spPr>
          <a:xfrm>
            <a:off x="6146542" y="2913690"/>
            <a:ext cx="3004385" cy="10306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C4DE27-D569-4045-A6B7-B768D007D48A}"/>
              </a:ext>
            </a:extLst>
          </p:cNvPr>
          <p:cNvSpPr/>
          <p:nvPr/>
        </p:nvSpPr>
        <p:spPr>
          <a:xfrm>
            <a:off x="8868304" y="4572000"/>
            <a:ext cx="3004385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Why</a:t>
            </a:r>
            <a:r>
              <a:rPr lang="it-IT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219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25974</TotalTime>
  <Words>597</Words>
  <Application>Microsoft Office PowerPoint</Application>
  <PresentationFormat>Widescreen</PresentationFormat>
  <Paragraphs>195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What is an opinion?   The problem of weakly-defined measurements in agent-based modeling</vt:lpstr>
      <vt:lpstr>PowerPoint Presentation</vt:lpstr>
      <vt:lpstr>Overview</vt:lpstr>
      <vt:lpstr>Disclaimer</vt:lpstr>
      <vt:lpstr>Fundings</vt:lpstr>
      <vt:lpstr>Research focus</vt:lpstr>
      <vt:lpstr>Research focus</vt:lpstr>
      <vt:lpstr>In physics</vt:lpstr>
      <vt:lpstr>In physics</vt:lpstr>
      <vt:lpstr>Physics model</vt:lpstr>
      <vt:lpstr>Physics model</vt:lpstr>
      <vt:lpstr>Operative definitions</vt:lpstr>
      <vt:lpstr>Operative definitions</vt:lpstr>
      <vt:lpstr>Two people</vt:lpstr>
      <vt:lpstr>Physics</vt:lpstr>
      <vt:lpstr>ABM</vt:lpstr>
      <vt:lpstr>They are rooted but qualitatively</vt:lpstr>
      <vt:lpstr>ABM model</vt:lpstr>
      <vt:lpstr>ABM model</vt:lpstr>
      <vt:lpstr>Non-operative definitions</vt:lpstr>
      <vt:lpstr>Two people</vt:lpstr>
      <vt:lpstr>An example</vt:lpstr>
      <vt:lpstr>Count the chips in a bag</vt:lpstr>
      <vt:lpstr>PowerPoint Presentation</vt:lpstr>
      <vt:lpstr>PowerPoint Presentation</vt:lpstr>
      <vt:lpstr>Also non-operative</vt:lpstr>
      <vt:lpstr>Static comparison</vt:lpstr>
      <vt:lpstr>Static comparison</vt:lpstr>
      <vt:lpstr>Dynamic</vt:lpstr>
      <vt:lpstr>Dynamic</vt:lpstr>
      <vt:lpstr>Dynamic</vt:lpstr>
      <vt:lpstr>Dynamic</vt:lpstr>
      <vt:lpstr>Dynamic</vt:lpstr>
      <vt:lpstr>PowerPoint Presentation</vt:lpstr>
      <vt:lpstr>In real data</vt:lpstr>
      <vt:lpstr>Polarization</vt:lpstr>
      <vt:lpstr>In ABM</vt:lpstr>
      <vt:lpstr>Experimental OD</vt:lpstr>
      <vt:lpstr>Experimental OD</vt:lpstr>
      <vt:lpstr>Hypothesis</vt:lpstr>
      <vt:lpstr>Hypothesis</vt:lpstr>
      <vt:lpstr>Predictions</vt:lpstr>
      <vt:lpstr>Predictions</vt:lpstr>
      <vt:lpstr>3 models of od</vt:lpstr>
      <vt:lpstr>Physics</vt:lpstr>
      <vt:lpstr>ABM</vt:lpstr>
      <vt:lpstr>Relevance for ABM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Dino.Carpentras</cp:lastModifiedBy>
  <cp:revision>208</cp:revision>
  <dcterms:created xsi:type="dcterms:W3CDTF">2020-06-24T12:23:12Z</dcterms:created>
  <dcterms:modified xsi:type="dcterms:W3CDTF">2021-09-16T08:38:41Z</dcterms:modified>
</cp:coreProperties>
</file>