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40" r:id="rId2"/>
    <p:sldId id="552" r:id="rId3"/>
    <p:sldId id="369" r:id="rId4"/>
    <p:sldId id="489" r:id="rId5"/>
    <p:sldId id="518" r:id="rId6"/>
    <p:sldId id="462" r:id="rId7"/>
    <p:sldId id="463" r:id="rId8"/>
    <p:sldId id="560" r:id="rId9"/>
    <p:sldId id="516" r:id="rId10"/>
    <p:sldId id="515" r:id="rId11"/>
    <p:sldId id="544" r:id="rId12"/>
    <p:sldId id="566" r:id="rId13"/>
    <p:sldId id="545" r:id="rId14"/>
    <p:sldId id="547" r:id="rId15"/>
    <p:sldId id="550" r:id="rId16"/>
    <p:sldId id="548" r:id="rId17"/>
    <p:sldId id="549" r:id="rId18"/>
    <p:sldId id="522" r:id="rId19"/>
    <p:sldId id="543" r:id="rId20"/>
    <p:sldId id="532" r:id="rId21"/>
    <p:sldId id="527" r:id="rId22"/>
    <p:sldId id="535" r:id="rId23"/>
    <p:sldId id="540" r:id="rId24"/>
    <p:sldId id="561" r:id="rId25"/>
    <p:sldId id="469" r:id="rId26"/>
    <p:sldId id="485" r:id="rId27"/>
    <p:sldId id="526" r:id="rId28"/>
    <p:sldId id="553" r:id="rId29"/>
    <p:sldId id="472" r:id="rId30"/>
    <p:sldId id="499" r:id="rId31"/>
    <p:sldId id="523" r:id="rId32"/>
    <p:sldId id="525" r:id="rId33"/>
    <p:sldId id="503" r:id="rId34"/>
    <p:sldId id="474" r:id="rId35"/>
    <p:sldId id="492" r:id="rId36"/>
    <p:sldId id="554" r:id="rId37"/>
    <p:sldId id="514" r:id="rId38"/>
    <p:sldId id="494" r:id="rId39"/>
    <p:sldId id="496" r:id="rId40"/>
    <p:sldId id="555" r:id="rId41"/>
    <p:sldId id="477" r:id="rId42"/>
    <p:sldId id="483" r:id="rId43"/>
    <p:sldId id="495" r:id="rId44"/>
    <p:sldId id="521" r:id="rId45"/>
    <p:sldId id="562" r:id="rId46"/>
    <p:sldId id="567" r:id="rId47"/>
    <p:sldId id="568" r:id="rId48"/>
    <p:sldId id="569" r:id="rId49"/>
    <p:sldId id="570" r:id="rId50"/>
    <p:sldId id="571" r:id="rId51"/>
    <p:sldId id="478" r:id="rId52"/>
    <p:sldId id="565" r:id="rId5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o.Carpentras" initials="D" lastIdx="3" clrIdx="0">
    <p:extLst>
      <p:ext uri="{19B8F6BF-5375-455C-9EA6-DF929625EA0E}">
        <p15:presenceInfo xmlns:p15="http://schemas.microsoft.com/office/powerpoint/2012/main" userId="Dino.Carpentr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1ADDFF"/>
    <a:srgbClr val="8B8B8B"/>
    <a:srgbClr val="FF7045"/>
    <a:srgbClr val="FF0A00"/>
    <a:srgbClr val="006CEB"/>
    <a:srgbClr val="281DEF"/>
    <a:srgbClr val="949494"/>
    <a:srgbClr val="80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BFD44B-BA7D-43D1-830D-877DF7ADA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46E5D-9AE3-4F2A-835D-E1E09688BF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BC9BC-B54F-483E-801B-070F9258328F}" type="datetimeFigureOut">
              <a:rPr lang="it-IT" smtClean="0"/>
              <a:t>10/04/2023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432F7-88A9-4C97-AD3A-2F2B750B2E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EF6FB-3300-40B8-8841-3E98B36F1F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A29F8-8D9B-461D-9C2E-86987DE2C2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720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322CF-F0FC-420F-9462-9D2B49C44BC7}" type="datetimeFigureOut">
              <a:rPr lang="it-IT" smtClean="0"/>
              <a:t>10/04/2023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E1E96-ADA8-4C2F-92FF-76D655F318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093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06C-E321-4F1C-85CC-BD7862C54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E445A-547C-43E6-9D9F-3044002A9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t-IT" dirty="0"/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5345102-53B1-4D6A-8EA4-9FF1DB6D6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82" y="4783132"/>
            <a:ext cx="2455489" cy="1307522"/>
          </a:xfrm>
          <a:prstGeom prst="rect">
            <a:avLst/>
          </a:prstGeom>
        </p:spPr>
      </p:pic>
      <p:pic>
        <p:nvPicPr>
          <p:cNvPr id="17" name="Picture 16" descr="A black sign with white text&#10;&#10;Description automatically generated">
            <a:extLst>
              <a:ext uri="{FF2B5EF4-FFF2-40B4-BE49-F238E27FC236}">
                <a16:creationId xmlns:a16="http://schemas.microsoft.com/office/drawing/2014/main" id="{E08DB854-457C-4A2F-A231-5463AA1B05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71" y="4783132"/>
            <a:ext cx="1307522" cy="1307522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D4A85EA-771C-44B7-BFA9-E353B9EAC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183B6-C667-45F4-9E4A-888E2A18AAD8}" type="datetime1">
              <a:rPr lang="it-IT" smtClean="0"/>
              <a:t>10/04/2023</a:t>
            </a:fld>
            <a:endParaRPr lang="it-IT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03685E5-1291-44AF-8968-2CA59A92B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EED36D-F2E7-441B-9FB9-30FF111FD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6"/>
          <a:stretch/>
        </p:blipFill>
        <p:spPr>
          <a:xfrm>
            <a:off x="7813209" y="4888156"/>
            <a:ext cx="1654905" cy="12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8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E596-AD2F-4B95-AA70-F1E0E846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DB6D7-4818-423B-9496-E10CB1027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2FE6B-CB86-4E11-9DA7-27D57CD9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38F-A515-4A1D-B184-87BBD6D12652}" type="datetime1">
              <a:rPr lang="it-IT" smtClean="0"/>
              <a:t>10/04/2023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C3680-9972-452E-BF88-DAEC8080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F56C-8FA4-44E8-8D87-14F99912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40FA1B7-47F3-4508-9CE7-D63E2B061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7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F63F1-5F97-42FD-AC40-5B13C08D0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DBF33-E0DE-47A1-A6C8-EAD052383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D4905-888A-417E-AE4D-3BBD8A1B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F7EB-718C-4D3A-A94A-E16821BFD818}" type="datetime1">
              <a:rPr lang="it-IT" smtClean="0"/>
              <a:t>10/04/2023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42092-3C78-4B11-95CF-573E2991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2CE07-1FE2-4663-ACC5-38106290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2449A2E-E25C-4D52-9DFC-127364752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4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08F7-7CD7-4F96-B345-84242089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 b="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D7693-DAE2-40EB-8923-86547F8F7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 b="0"/>
            </a:lvl1pPr>
            <a:lvl2pPr>
              <a:defRPr sz="2800" b="0"/>
            </a:lvl2pPr>
            <a:lvl3pPr>
              <a:defRPr sz="24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C3D598-21EF-4BF7-87CE-F1EE31894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9763A-45BE-4441-9BC8-A0A1384CED88}" type="datetime1">
              <a:rPr lang="it-IT" smtClean="0"/>
              <a:t>10/04/2023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7FDB94-06AE-42A2-BE75-65C35C0EE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dino.carpentras@gmail.com    -    www.dinocarp.com     -    twitter:@justaNormalDino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940D59-77CC-4969-9741-EE5108C39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CAF8178-9436-4B51-ACDE-F23C83FF6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AB6CE2BC-943F-4766-9A5C-6D8F4C6F4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2" y="6320300"/>
            <a:ext cx="476253" cy="4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F3CC-9CE7-48F6-A9B7-2D2FC9FA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509B9-715C-4740-BB41-5CA231F9A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48ADB-2D49-4BB2-B0D9-EF1ACA1E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CCF1-0728-4599-8C94-3AC15D593B36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E9E98-ED48-4E23-88E2-35AA194F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E25C74C8-9A64-4B23-8EE4-EB83E6F94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3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9160-C3FE-4491-B228-10311DDB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ECFD-F8F7-40A4-9AB4-2CBBBA1D3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0A88B-5342-4D1C-B427-C3EB436CD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0A594-5CD6-4A9D-B07F-A84ABCC3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D8CE-373C-4208-B517-55A3BDDAA2C2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F06EF-1D7B-4854-B7E6-6FA94D85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F18DC-AE53-4FB5-BEF6-9F093739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3A6386C-98E9-4069-863B-72E9F2247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1EC9-8025-4C55-ADE3-CB42A5B8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91EE0-F809-4E93-9EE8-C84CA048A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CED0C-2602-45B9-9E11-BB683B35C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E2401-964E-4B33-84B8-7C824F429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C9775-1FC9-474B-B30E-56661BAE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BF415-7F72-4EF4-B412-6408C615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5099-DBD4-4724-AE78-424DBF4941E6}" type="datetime1">
              <a:rPr lang="it-IT" smtClean="0"/>
              <a:t>10/04/2023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16779-CCAC-46AF-A878-AD65B8BD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E0712-28EE-4F83-9CE0-17C19180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BF8891FF-FC99-41B6-8180-3B62156E12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0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3F46-4EDD-4320-AF9E-6FE1B0CB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CD1A97-065A-4DA3-8AE3-0FC4627A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DF44-C25E-4FF2-8DD2-4E2FE6DE8C72}" type="datetime1">
              <a:rPr lang="it-IT" smtClean="0"/>
              <a:t>10/04/2023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03147-508A-4E36-BB71-D461BC6C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B2C04-5CA5-4C56-994E-092DF25B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D0557D8-57CF-421D-ACA6-8EAFD886A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2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3F0E8-EA23-471A-914B-103FA6BF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EA8C-3111-4016-BF65-EF28B72ABCC1}" type="datetime1">
              <a:rPr lang="it-IT" smtClean="0"/>
              <a:t>10/04/2023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ACCEC-840D-466A-9EAC-A93371DD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9CCA2-07F5-408F-9B08-9175DEC3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5B9C72F-0BFA-4552-89B9-00ACAB6AB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5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97A1-5A50-4495-B617-78109608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51E80-F056-446D-A74C-43340BF35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FE12B-F4F2-4221-99A9-022A32429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A26B6-8F90-4A51-94AD-890B491F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A9C0-0BA3-4772-ADDA-AEBEB6576C8F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C8C62-E487-45E1-B56C-9E1DBDA1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B8C5A-6171-4D02-99CC-33672BF4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A90FC4C-0A0B-4FAD-A5DD-1032A386B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7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0898-28DF-48EA-8493-7822D4E6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FEBF44-58D5-43B4-A759-209ED0C57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ECF3B-7CD1-4691-810C-E637E4A67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9FCD-2D62-4A2D-A0FC-9223A2B2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E110-B253-4D21-A08E-049AE0041EB8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C1BF4-90EE-47D2-A74D-1FE8D65E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06464-1D22-4EB5-9EE3-FD01154E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07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C4F70-0A14-474A-AA7E-1B1015F0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1696-D628-415D-BE07-C089655D7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774A7-F1D0-42DD-AEC9-BC3D12DE6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065F-B260-4FB7-BEC6-A18FE79E03E4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BCCAC-68F1-40F9-9F1E-5EBDD2111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79BE9-64C1-4294-A424-06B3C9F6D928}"/>
              </a:ext>
            </a:extLst>
          </p:cNvPr>
          <p:cNvSpPr txBox="1"/>
          <p:nvPr userDrawn="1"/>
        </p:nvSpPr>
        <p:spPr>
          <a:xfrm>
            <a:off x="3334763" y="6400412"/>
            <a:ext cx="552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chemeClr val="bg1"/>
                </a:solidFill>
              </a:rPr>
              <a:t>dino.carpentras@gmail.com    -    www.dinocarp.com     -    twitter:@justaNormalDino</a:t>
            </a:r>
          </a:p>
        </p:txBody>
      </p:sp>
    </p:spTree>
    <p:extLst>
      <p:ext uri="{BB962C8B-B14F-4D97-AF65-F5344CB8AC3E}">
        <p14:creationId xmlns:p14="http://schemas.microsoft.com/office/powerpoint/2010/main" val="2911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EC0C-2AED-4700-8695-A5745E133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1005840"/>
            <a:ext cx="10251440" cy="2132417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5400" dirty="0"/>
              <a:t>The psychometric house-of-mirrors:</a:t>
            </a:r>
            <a:br>
              <a:rPr lang="en-US" sz="5400" dirty="0"/>
            </a:br>
            <a:br>
              <a:rPr lang="en-US" sz="600" dirty="0"/>
            </a:br>
            <a: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the effect of measurement distortions on</a:t>
            </a:r>
            <a:b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agent-based models’ predictions</a:t>
            </a:r>
            <a:endParaRPr lang="it-IT" sz="5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4619C77-F248-46CE-9828-C5A0F29D9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669" y="3586578"/>
            <a:ext cx="9546454" cy="455057"/>
          </a:xfrm>
        </p:spPr>
        <p:txBody>
          <a:bodyPr>
            <a:normAutofit/>
          </a:bodyPr>
          <a:lstStyle/>
          <a:p>
            <a:r>
              <a:rPr lang="it-IT" sz="2000" i="1" u="sng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Dino Carpentras</a:t>
            </a:r>
            <a:r>
              <a:rPr lang="it-IT" sz="20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 Michael Quayle</a:t>
            </a:r>
          </a:p>
        </p:txBody>
      </p:sp>
    </p:spTree>
    <p:extLst>
      <p:ext uri="{BB962C8B-B14F-4D97-AF65-F5344CB8AC3E}">
        <p14:creationId xmlns:p14="http://schemas.microsoft.com/office/powerpoint/2010/main" val="2419188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73C1-1B15-4B1E-900C-5388ECCB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Measure</a:t>
            </a:r>
            <a:r>
              <a:rPr lang="it-IT" dirty="0"/>
              <a:t> people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E9AEE38-00A3-4D64-A356-84EB8156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612572" y="3787563"/>
            <a:ext cx="1096948" cy="163153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CF2AB62-7728-44E2-ADA6-4303616032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7062154" y="2504023"/>
            <a:ext cx="1959925" cy="29150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1E489DF-1CE3-4410-B594-8BE7E7FEA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3747235" y="3047104"/>
            <a:ext cx="1594789" cy="237199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A29E262-6643-4D49-A6C6-668510A90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5249090" y="2778551"/>
            <a:ext cx="1775349" cy="2640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36FF0-096D-48AF-AE7E-577EBA6C175B}"/>
              </a:ext>
            </a:extLst>
          </p:cNvPr>
          <p:cNvSpPr txBox="1"/>
          <p:nvPr/>
        </p:nvSpPr>
        <p:spPr>
          <a:xfrm>
            <a:off x="2997200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1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FA6C0E-45AC-421B-A9D2-67469ECE7533}"/>
              </a:ext>
            </a:extLst>
          </p:cNvPr>
          <p:cNvSpPr txBox="1"/>
          <p:nvPr/>
        </p:nvSpPr>
        <p:spPr>
          <a:xfrm>
            <a:off x="4360925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2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EA811-89CD-4608-91D3-E454D0C75E98}"/>
              </a:ext>
            </a:extLst>
          </p:cNvPr>
          <p:cNvSpPr txBox="1"/>
          <p:nvPr/>
        </p:nvSpPr>
        <p:spPr>
          <a:xfrm>
            <a:off x="5993429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3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B517D3-C200-4FED-BFF0-7540A3044870}"/>
              </a:ext>
            </a:extLst>
          </p:cNvPr>
          <p:cNvSpPr txBox="1"/>
          <p:nvPr/>
        </p:nvSpPr>
        <p:spPr>
          <a:xfrm>
            <a:off x="7920960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4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DAEFA4A-4D8A-4F68-B537-E821DA98C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571775" y="3787563"/>
            <a:ext cx="1096948" cy="16315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6BC0EE-A329-49D3-8DD2-4EF76AB913C7}"/>
              </a:ext>
            </a:extLst>
          </p:cNvPr>
          <p:cNvSpPr txBox="1"/>
          <p:nvPr/>
        </p:nvSpPr>
        <p:spPr>
          <a:xfrm>
            <a:off x="1440660" y="38872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4"/>
                </a:solidFill>
              </a:rPr>
              <a:t>1</a:t>
            </a:r>
            <a:endParaRPr lang="it-IT" dirty="0">
              <a:solidFill>
                <a:schemeClr val="accent4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831261-8D25-4FD7-99DE-C8F71653B420}"/>
              </a:ext>
            </a:extLst>
          </p:cNvPr>
          <p:cNvCxnSpPr>
            <a:cxnSpLocks/>
          </p:cNvCxnSpPr>
          <p:nvPr/>
        </p:nvCxnSpPr>
        <p:spPr>
          <a:xfrm>
            <a:off x="1091953" y="3887280"/>
            <a:ext cx="2068497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83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73C1-1B15-4B1E-900C-5388ECCB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Measure</a:t>
            </a:r>
            <a:r>
              <a:rPr lang="it-IT" dirty="0"/>
              <a:t> people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E9AEE38-00A3-4D64-A356-84EB8156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612572" y="3787563"/>
            <a:ext cx="1096948" cy="163153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CF2AB62-7728-44E2-ADA6-4303616032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7062154" y="2504023"/>
            <a:ext cx="1959925" cy="29150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1E489DF-1CE3-4410-B594-8BE7E7FEA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3747235" y="3047104"/>
            <a:ext cx="1594789" cy="237199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A29E262-6643-4D49-A6C6-668510A90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5249090" y="2778551"/>
            <a:ext cx="1775349" cy="2640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36FF0-096D-48AF-AE7E-577EBA6C175B}"/>
              </a:ext>
            </a:extLst>
          </p:cNvPr>
          <p:cNvSpPr txBox="1"/>
          <p:nvPr/>
        </p:nvSpPr>
        <p:spPr>
          <a:xfrm>
            <a:off x="2997200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1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FA6C0E-45AC-421B-A9D2-67469ECE7533}"/>
              </a:ext>
            </a:extLst>
          </p:cNvPr>
          <p:cNvSpPr txBox="1"/>
          <p:nvPr/>
        </p:nvSpPr>
        <p:spPr>
          <a:xfrm>
            <a:off x="4360925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2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EA811-89CD-4608-91D3-E454D0C75E98}"/>
              </a:ext>
            </a:extLst>
          </p:cNvPr>
          <p:cNvSpPr txBox="1"/>
          <p:nvPr/>
        </p:nvSpPr>
        <p:spPr>
          <a:xfrm>
            <a:off x="5993429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3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B517D3-C200-4FED-BFF0-7540A3044870}"/>
              </a:ext>
            </a:extLst>
          </p:cNvPr>
          <p:cNvSpPr txBox="1"/>
          <p:nvPr/>
        </p:nvSpPr>
        <p:spPr>
          <a:xfrm>
            <a:off x="7920960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4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DAEFA4A-4D8A-4F68-B537-E821DA98C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571775" y="3787563"/>
            <a:ext cx="1096948" cy="16315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6BC0EE-A329-49D3-8DD2-4EF76AB913C7}"/>
              </a:ext>
            </a:extLst>
          </p:cNvPr>
          <p:cNvSpPr txBox="1"/>
          <p:nvPr/>
        </p:nvSpPr>
        <p:spPr>
          <a:xfrm>
            <a:off x="1440660" y="38872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4"/>
                </a:solidFill>
              </a:rPr>
              <a:t>1</a:t>
            </a:r>
            <a:endParaRPr lang="it-IT" dirty="0">
              <a:solidFill>
                <a:schemeClr val="accent4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337A45-4FED-4B43-ADD1-DB6E00BBD001}"/>
              </a:ext>
            </a:extLst>
          </p:cNvPr>
          <p:cNvSpPr/>
          <p:nvPr/>
        </p:nvSpPr>
        <p:spPr>
          <a:xfrm>
            <a:off x="2234489" y="2578287"/>
            <a:ext cx="1872177" cy="583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No </a:t>
            </a:r>
            <a:r>
              <a:rPr lang="it-IT" dirty="0" err="1">
                <a:solidFill>
                  <a:srgbClr val="000000"/>
                </a:solidFill>
              </a:rPr>
              <a:t>unit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4A86872-2D94-46FD-B7FC-816068DAD77F}"/>
              </a:ext>
            </a:extLst>
          </p:cNvPr>
          <p:cNvSpPr/>
          <p:nvPr/>
        </p:nvSpPr>
        <p:spPr>
          <a:xfrm rot="2561144">
            <a:off x="1785853" y="3202976"/>
            <a:ext cx="390617" cy="685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5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76FD0A4-519F-42E9-8F46-1F19792383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4806337" y="1830920"/>
            <a:ext cx="743976" cy="110654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597CAFD-2140-4641-AAB1-4ECCB1ECA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5580928" y="1333356"/>
            <a:ext cx="1081623" cy="160874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B5B581D-5D94-4143-827C-99D1E360FA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6723781" y="1151217"/>
            <a:ext cx="1204083" cy="179088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1E8C1C6-4AB7-4CBC-A75F-9EC2DF3E1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4780527" y="4798379"/>
            <a:ext cx="743976" cy="1106546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5A4E523-4479-4164-9B00-1AFE23B1F0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5580928" y="4304983"/>
            <a:ext cx="1081623" cy="160874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F2A2729-24A8-444E-A7E8-9DC163C10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6561803" y="3429000"/>
            <a:ext cx="1664666" cy="247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268500-6D3B-4A76-BA96-8B5D9DE93D7D}"/>
              </a:ext>
            </a:extLst>
          </p:cNvPr>
          <p:cNvSpPr txBox="1"/>
          <p:nvPr/>
        </p:nvSpPr>
        <p:spPr>
          <a:xfrm>
            <a:off x="5015796" y="4479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34F4C9-62F7-4F8B-9E1B-00F9E3B1FF8B}"/>
              </a:ext>
            </a:extLst>
          </p:cNvPr>
          <p:cNvSpPr txBox="1"/>
          <p:nvPr/>
        </p:nvSpPr>
        <p:spPr>
          <a:xfrm>
            <a:off x="5917885" y="4479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AF6FCE-3B2D-4414-8F44-852D68453EC8}"/>
              </a:ext>
            </a:extLst>
          </p:cNvPr>
          <p:cNvSpPr txBox="1"/>
          <p:nvPr/>
        </p:nvSpPr>
        <p:spPr>
          <a:xfrm>
            <a:off x="7142119" y="4479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3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7338CC-0A49-422E-8C42-D9D03ACFABC2}"/>
              </a:ext>
            </a:extLst>
          </p:cNvPr>
          <p:cNvSpPr txBox="1"/>
          <p:nvPr/>
        </p:nvSpPr>
        <p:spPr>
          <a:xfrm>
            <a:off x="5015796" y="59360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1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9E4820-4175-4BD2-BC66-59C99BBB1CEA}"/>
              </a:ext>
            </a:extLst>
          </p:cNvPr>
          <p:cNvSpPr txBox="1"/>
          <p:nvPr/>
        </p:nvSpPr>
        <p:spPr>
          <a:xfrm>
            <a:off x="5917885" y="59360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2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826F4-E558-400D-90EE-55F90F4DA3A2}"/>
              </a:ext>
            </a:extLst>
          </p:cNvPr>
          <p:cNvSpPr txBox="1"/>
          <p:nvPr/>
        </p:nvSpPr>
        <p:spPr>
          <a:xfrm>
            <a:off x="7142119" y="59360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3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A325A9-311C-47DA-A4B0-EF5DF511203B}"/>
              </a:ext>
            </a:extLst>
          </p:cNvPr>
          <p:cNvSpPr/>
          <p:nvPr/>
        </p:nvSpPr>
        <p:spPr>
          <a:xfrm>
            <a:off x="3949666" y="170983"/>
            <a:ext cx="4169098" cy="30867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2E5E65-2BFA-4BFD-BC6A-9763E3723B8F}"/>
              </a:ext>
            </a:extLst>
          </p:cNvPr>
          <p:cNvSpPr txBox="1"/>
          <p:nvPr/>
        </p:nvSpPr>
        <p:spPr>
          <a:xfrm>
            <a:off x="2921129" y="1298882"/>
            <a:ext cx="951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400" dirty="0">
                <a:solidFill>
                  <a:schemeClr val="bg1"/>
                </a:solidFill>
              </a:rPr>
              <a:t>Green</a:t>
            </a:r>
          </a:p>
          <a:p>
            <a:pPr algn="r"/>
            <a:r>
              <a:rPr lang="it-IT" sz="2400" dirty="0">
                <a:solidFill>
                  <a:schemeClr val="bg1"/>
                </a:solidFill>
              </a:rPr>
              <a:t>scale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E9B295E-F804-4A74-942D-177851475394}"/>
              </a:ext>
            </a:extLst>
          </p:cNvPr>
          <p:cNvSpPr/>
          <p:nvPr/>
        </p:nvSpPr>
        <p:spPr>
          <a:xfrm>
            <a:off x="3872800" y="3374318"/>
            <a:ext cx="4353669" cy="3086796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E1B5FF-06CD-43FA-BADA-7FB941AB8D35}"/>
              </a:ext>
            </a:extLst>
          </p:cNvPr>
          <p:cNvSpPr txBox="1"/>
          <p:nvPr/>
        </p:nvSpPr>
        <p:spPr>
          <a:xfrm>
            <a:off x="2991868" y="4502217"/>
            <a:ext cx="804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400" dirty="0">
                <a:solidFill>
                  <a:schemeClr val="accent3"/>
                </a:solidFill>
              </a:rPr>
              <a:t>Red</a:t>
            </a:r>
          </a:p>
          <a:p>
            <a:pPr algn="r"/>
            <a:r>
              <a:rPr lang="it-IT" sz="2400" dirty="0">
                <a:solidFill>
                  <a:schemeClr val="accent3"/>
                </a:solidFill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410387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76FD0A4-519F-42E9-8F46-1F19792383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4806337" y="1830920"/>
            <a:ext cx="743976" cy="110654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597CAFD-2140-4641-AAB1-4ECCB1ECA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5580928" y="1333356"/>
            <a:ext cx="1081623" cy="160874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B5B581D-5D94-4143-827C-99D1E360FA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6723781" y="1151217"/>
            <a:ext cx="1204083" cy="179088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1E8C1C6-4AB7-4CBC-A75F-9EC2DF3E1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4780527" y="4798379"/>
            <a:ext cx="743976" cy="1106546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5A4E523-4479-4164-9B00-1AFE23B1F0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5580928" y="4304983"/>
            <a:ext cx="1081623" cy="160874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F2A2729-24A8-444E-A7E8-9DC163C10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6561803" y="3429000"/>
            <a:ext cx="1664666" cy="247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268500-6D3B-4A76-BA96-8B5D9DE93D7D}"/>
              </a:ext>
            </a:extLst>
          </p:cNvPr>
          <p:cNvSpPr txBox="1"/>
          <p:nvPr/>
        </p:nvSpPr>
        <p:spPr>
          <a:xfrm>
            <a:off x="5015796" y="4479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34F4C9-62F7-4F8B-9E1B-00F9E3B1FF8B}"/>
              </a:ext>
            </a:extLst>
          </p:cNvPr>
          <p:cNvSpPr txBox="1"/>
          <p:nvPr/>
        </p:nvSpPr>
        <p:spPr>
          <a:xfrm>
            <a:off x="5917885" y="4479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AF6FCE-3B2D-4414-8F44-852D68453EC8}"/>
              </a:ext>
            </a:extLst>
          </p:cNvPr>
          <p:cNvSpPr txBox="1"/>
          <p:nvPr/>
        </p:nvSpPr>
        <p:spPr>
          <a:xfrm>
            <a:off x="7142119" y="4479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3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7338CC-0A49-422E-8C42-D9D03ACFABC2}"/>
              </a:ext>
            </a:extLst>
          </p:cNvPr>
          <p:cNvSpPr txBox="1"/>
          <p:nvPr/>
        </p:nvSpPr>
        <p:spPr>
          <a:xfrm>
            <a:off x="5015796" y="59360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1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9E4820-4175-4BD2-BC66-59C99BBB1CEA}"/>
              </a:ext>
            </a:extLst>
          </p:cNvPr>
          <p:cNvSpPr txBox="1"/>
          <p:nvPr/>
        </p:nvSpPr>
        <p:spPr>
          <a:xfrm>
            <a:off x="5917885" y="59360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2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826F4-E558-400D-90EE-55F90F4DA3A2}"/>
              </a:ext>
            </a:extLst>
          </p:cNvPr>
          <p:cNvSpPr txBox="1"/>
          <p:nvPr/>
        </p:nvSpPr>
        <p:spPr>
          <a:xfrm>
            <a:off x="7142119" y="59360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3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A325A9-311C-47DA-A4B0-EF5DF511203B}"/>
              </a:ext>
            </a:extLst>
          </p:cNvPr>
          <p:cNvSpPr/>
          <p:nvPr/>
        </p:nvSpPr>
        <p:spPr>
          <a:xfrm>
            <a:off x="3949666" y="170983"/>
            <a:ext cx="4169098" cy="30867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2E5E65-2BFA-4BFD-BC6A-9763E3723B8F}"/>
              </a:ext>
            </a:extLst>
          </p:cNvPr>
          <p:cNvSpPr txBox="1"/>
          <p:nvPr/>
        </p:nvSpPr>
        <p:spPr>
          <a:xfrm>
            <a:off x="2921129" y="1298882"/>
            <a:ext cx="951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400" dirty="0">
                <a:solidFill>
                  <a:schemeClr val="bg1"/>
                </a:solidFill>
              </a:rPr>
              <a:t>Green</a:t>
            </a:r>
          </a:p>
          <a:p>
            <a:pPr algn="r"/>
            <a:r>
              <a:rPr lang="it-IT" sz="2400" dirty="0">
                <a:solidFill>
                  <a:schemeClr val="bg1"/>
                </a:solidFill>
              </a:rPr>
              <a:t>scale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E9B295E-F804-4A74-942D-177851475394}"/>
              </a:ext>
            </a:extLst>
          </p:cNvPr>
          <p:cNvSpPr/>
          <p:nvPr/>
        </p:nvSpPr>
        <p:spPr>
          <a:xfrm>
            <a:off x="3872800" y="3374318"/>
            <a:ext cx="4353669" cy="3086796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E1B5FF-06CD-43FA-BADA-7FB941AB8D35}"/>
              </a:ext>
            </a:extLst>
          </p:cNvPr>
          <p:cNvSpPr txBox="1"/>
          <p:nvPr/>
        </p:nvSpPr>
        <p:spPr>
          <a:xfrm>
            <a:off x="2991868" y="4502217"/>
            <a:ext cx="804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400" dirty="0">
                <a:solidFill>
                  <a:schemeClr val="accent3"/>
                </a:solidFill>
              </a:rPr>
              <a:t>Red</a:t>
            </a:r>
          </a:p>
          <a:p>
            <a:pPr algn="r"/>
            <a:r>
              <a:rPr lang="it-IT" sz="2400" dirty="0">
                <a:solidFill>
                  <a:schemeClr val="accent3"/>
                </a:solidFill>
              </a:rPr>
              <a:t>scale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79C244C-7767-4577-ADA3-2F9C397879C9}"/>
              </a:ext>
            </a:extLst>
          </p:cNvPr>
          <p:cNvSpPr/>
          <p:nvPr/>
        </p:nvSpPr>
        <p:spPr>
          <a:xfrm rot="12187023">
            <a:off x="7691772" y="1553785"/>
            <a:ext cx="1204083" cy="397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AA625A2-F210-4FB8-B1B3-98534CE11DDB}"/>
              </a:ext>
            </a:extLst>
          </p:cNvPr>
          <p:cNvSpPr/>
          <p:nvPr/>
        </p:nvSpPr>
        <p:spPr>
          <a:xfrm rot="12187023">
            <a:off x="7973668" y="4262368"/>
            <a:ext cx="1204083" cy="397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262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54A515-E2C5-4DD1-92B5-B18121AAA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519319" y="2107834"/>
            <a:ext cx="504926" cy="7509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E2ADE38-F412-4A5C-9F77-19BE5C148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1293910" y="1771632"/>
            <a:ext cx="734083" cy="109183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A26E365-F331-417B-8F31-52D01580B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436763" y="1179706"/>
            <a:ext cx="1132059" cy="168375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FBB4776-5091-4967-9548-C2922CE215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608095" y="4903788"/>
            <a:ext cx="504927" cy="75099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028BCD7-1801-464B-8F51-E34FD5DD5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1199516" y="4067573"/>
            <a:ext cx="1132059" cy="168375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7B57CA9-C2F3-4B5C-BEFA-AEFB5BFD3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331575" y="3601163"/>
            <a:ext cx="1519987" cy="22607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C9B9BC-55CB-41E5-A22E-51A34678F387}"/>
              </a:ext>
            </a:extLst>
          </p:cNvPr>
          <p:cNvSpPr txBox="1"/>
          <p:nvPr/>
        </p:nvSpPr>
        <p:spPr>
          <a:xfrm>
            <a:off x="623868" y="28304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85C3A0-7C96-4C6E-8BBA-55AAF89B6D0D}"/>
              </a:ext>
            </a:extLst>
          </p:cNvPr>
          <p:cNvSpPr txBox="1"/>
          <p:nvPr/>
        </p:nvSpPr>
        <p:spPr>
          <a:xfrm>
            <a:off x="1525957" y="28304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B9F855-ED10-44C1-99F6-32E0300C7C9B}"/>
              </a:ext>
            </a:extLst>
          </p:cNvPr>
          <p:cNvSpPr txBox="1"/>
          <p:nvPr/>
        </p:nvSpPr>
        <p:spPr>
          <a:xfrm>
            <a:off x="2831485" y="28380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3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F61432-BDFB-4855-B4BE-1B2C8A0DF6AF}"/>
              </a:ext>
            </a:extLst>
          </p:cNvPr>
          <p:cNvSpPr txBox="1"/>
          <p:nvPr/>
        </p:nvSpPr>
        <p:spPr>
          <a:xfrm>
            <a:off x="712645" y="57437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1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0C2B0E-6618-422A-A291-70388CAEDCEB}"/>
              </a:ext>
            </a:extLst>
          </p:cNvPr>
          <p:cNvSpPr txBox="1"/>
          <p:nvPr/>
        </p:nvSpPr>
        <p:spPr>
          <a:xfrm>
            <a:off x="1614734" y="57437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2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31A988-9D07-4E13-B438-C8780B3AFCC4}"/>
              </a:ext>
            </a:extLst>
          </p:cNvPr>
          <p:cNvSpPr txBox="1"/>
          <p:nvPr/>
        </p:nvSpPr>
        <p:spPr>
          <a:xfrm>
            <a:off x="2920262" y="57513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3</a:t>
            </a:r>
            <a:endParaRPr lang="it-IT" dirty="0">
              <a:solidFill>
                <a:schemeClr val="accent3"/>
              </a:solidFill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55844EE-F0C1-42C8-BD57-905742CA4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3817814" y="3235917"/>
            <a:ext cx="1792873" cy="2666614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4479C3B9-2259-4826-95A0-2F1EC2C61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3800748" y="386680"/>
            <a:ext cx="1792873" cy="26666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11FCAD2-17DA-407A-9154-1DBFB667ED7C}"/>
              </a:ext>
            </a:extLst>
          </p:cNvPr>
          <p:cNvSpPr txBox="1"/>
          <p:nvPr/>
        </p:nvSpPr>
        <p:spPr>
          <a:xfrm>
            <a:off x="4530546" y="289518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4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02DD83-BBA6-429B-945D-6DA3CAEFBB37}"/>
              </a:ext>
            </a:extLst>
          </p:cNvPr>
          <p:cNvSpPr txBox="1"/>
          <p:nvPr/>
        </p:nvSpPr>
        <p:spPr>
          <a:xfrm>
            <a:off x="4530546" y="57513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4</a:t>
            </a:r>
            <a:endParaRPr 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05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54A515-E2C5-4DD1-92B5-B18121AAA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519319" y="2107834"/>
            <a:ext cx="504926" cy="7509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E2ADE38-F412-4A5C-9F77-19BE5C148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1293910" y="1771632"/>
            <a:ext cx="734083" cy="109183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A26E365-F331-417B-8F31-52D01580B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436763" y="1179706"/>
            <a:ext cx="1132059" cy="168375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FBB4776-5091-4967-9548-C2922CE215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608095" y="4903788"/>
            <a:ext cx="504927" cy="75099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028BCD7-1801-464B-8F51-E34FD5DD5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1199516" y="4067573"/>
            <a:ext cx="1132059" cy="168375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7B57CA9-C2F3-4B5C-BEFA-AEFB5BFD3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331575" y="3601163"/>
            <a:ext cx="1519987" cy="226073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69DC1D8-EF37-48BB-B3E7-DEA001562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10161117" y="3047376"/>
            <a:ext cx="504926" cy="7509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C9B9BC-55CB-41E5-A22E-51A34678F387}"/>
              </a:ext>
            </a:extLst>
          </p:cNvPr>
          <p:cNvSpPr txBox="1"/>
          <p:nvPr/>
        </p:nvSpPr>
        <p:spPr>
          <a:xfrm>
            <a:off x="623868" y="28304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85C3A0-7C96-4C6E-8BBA-55AAF89B6D0D}"/>
              </a:ext>
            </a:extLst>
          </p:cNvPr>
          <p:cNvSpPr txBox="1"/>
          <p:nvPr/>
        </p:nvSpPr>
        <p:spPr>
          <a:xfrm>
            <a:off x="1525957" y="28304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B9F855-ED10-44C1-99F6-32E0300C7C9B}"/>
              </a:ext>
            </a:extLst>
          </p:cNvPr>
          <p:cNvSpPr txBox="1"/>
          <p:nvPr/>
        </p:nvSpPr>
        <p:spPr>
          <a:xfrm>
            <a:off x="2831485" y="28380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3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F61432-BDFB-4855-B4BE-1B2C8A0DF6AF}"/>
              </a:ext>
            </a:extLst>
          </p:cNvPr>
          <p:cNvSpPr txBox="1"/>
          <p:nvPr/>
        </p:nvSpPr>
        <p:spPr>
          <a:xfrm>
            <a:off x="712645" y="57437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1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0C2B0E-6618-422A-A291-70388CAEDCEB}"/>
              </a:ext>
            </a:extLst>
          </p:cNvPr>
          <p:cNvSpPr txBox="1"/>
          <p:nvPr/>
        </p:nvSpPr>
        <p:spPr>
          <a:xfrm>
            <a:off x="1614734" y="57437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2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31A988-9D07-4E13-B438-C8780B3AFCC4}"/>
              </a:ext>
            </a:extLst>
          </p:cNvPr>
          <p:cNvSpPr txBox="1"/>
          <p:nvPr/>
        </p:nvSpPr>
        <p:spPr>
          <a:xfrm>
            <a:off x="2920262" y="57513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3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3A7AA6-91BF-4AD9-9836-2926B19FE1DD}"/>
              </a:ext>
            </a:extLst>
          </p:cNvPr>
          <p:cNvSpPr txBox="1"/>
          <p:nvPr/>
        </p:nvSpPr>
        <p:spPr>
          <a:xfrm>
            <a:off x="10808733" y="29385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AC0534-452D-463B-8550-6C341CE04C5E}"/>
              </a:ext>
            </a:extLst>
          </p:cNvPr>
          <p:cNvSpPr txBox="1"/>
          <p:nvPr/>
        </p:nvSpPr>
        <p:spPr>
          <a:xfrm>
            <a:off x="10808733" y="346701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1</a:t>
            </a:r>
            <a:endParaRPr lang="it-IT" dirty="0">
              <a:solidFill>
                <a:schemeClr val="accent3"/>
              </a:solidFill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55844EE-F0C1-42C8-BD57-905742CA4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3817814" y="3235917"/>
            <a:ext cx="1792873" cy="2666614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4479C3B9-2259-4826-95A0-2F1EC2C61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3800748" y="386680"/>
            <a:ext cx="1792873" cy="26666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11FCAD2-17DA-407A-9154-1DBFB667ED7C}"/>
              </a:ext>
            </a:extLst>
          </p:cNvPr>
          <p:cNvSpPr txBox="1"/>
          <p:nvPr/>
        </p:nvSpPr>
        <p:spPr>
          <a:xfrm>
            <a:off x="4530546" y="289518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4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02DD83-BBA6-429B-945D-6DA3CAEFBB37}"/>
              </a:ext>
            </a:extLst>
          </p:cNvPr>
          <p:cNvSpPr txBox="1"/>
          <p:nvPr/>
        </p:nvSpPr>
        <p:spPr>
          <a:xfrm>
            <a:off x="4530546" y="57513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4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E3AB8D9-A6A9-4FED-943D-F4373ADAFF4A}"/>
              </a:ext>
            </a:extLst>
          </p:cNvPr>
          <p:cNvSpPr/>
          <p:nvPr/>
        </p:nvSpPr>
        <p:spPr>
          <a:xfrm>
            <a:off x="416350" y="1838182"/>
            <a:ext cx="783166" cy="1580225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5ACB2A0-201D-4C1A-8845-6D947D5200DE}"/>
              </a:ext>
            </a:extLst>
          </p:cNvPr>
          <p:cNvSpPr/>
          <p:nvPr/>
        </p:nvSpPr>
        <p:spPr>
          <a:xfrm>
            <a:off x="482135" y="4656872"/>
            <a:ext cx="783166" cy="1580225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0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54A515-E2C5-4DD1-92B5-B18121AAA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519319" y="2107834"/>
            <a:ext cx="504926" cy="7509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E2ADE38-F412-4A5C-9F77-19BE5C148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1293910" y="1771632"/>
            <a:ext cx="734083" cy="109183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A26E365-F331-417B-8F31-52D01580B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436763" y="1179706"/>
            <a:ext cx="1132059" cy="168375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FBB4776-5091-4967-9548-C2922CE215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608095" y="4903788"/>
            <a:ext cx="504927" cy="75099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028BCD7-1801-464B-8F51-E34FD5DD5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1199516" y="4067573"/>
            <a:ext cx="1132059" cy="168375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7B57CA9-C2F3-4B5C-BEFA-AEFB5BFD3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331575" y="3601163"/>
            <a:ext cx="1519987" cy="226073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69DC1D8-EF37-48BB-B3E7-DEA001562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9680369" y="2518162"/>
            <a:ext cx="1128944" cy="1679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C9B9BC-55CB-41E5-A22E-51A34678F387}"/>
              </a:ext>
            </a:extLst>
          </p:cNvPr>
          <p:cNvSpPr txBox="1"/>
          <p:nvPr/>
        </p:nvSpPr>
        <p:spPr>
          <a:xfrm>
            <a:off x="623868" y="28304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85C3A0-7C96-4C6E-8BBA-55AAF89B6D0D}"/>
              </a:ext>
            </a:extLst>
          </p:cNvPr>
          <p:cNvSpPr txBox="1"/>
          <p:nvPr/>
        </p:nvSpPr>
        <p:spPr>
          <a:xfrm>
            <a:off x="1525957" y="28304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B9F855-ED10-44C1-99F6-32E0300C7C9B}"/>
              </a:ext>
            </a:extLst>
          </p:cNvPr>
          <p:cNvSpPr txBox="1"/>
          <p:nvPr/>
        </p:nvSpPr>
        <p:spPr>
          <a:xfrm>
            <a:off x="2831485" y="28380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3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F61432-BDFB-4855-B4BE-1B2C8A0DF6AF}"/>
              </a:ext>
            </a:extLst>
          </p:cNvPr>
          <p:cNvSpPr txBox="1"/>
          <p:nvPr/>
        </p:nvSpPr>
        <p:spPr>
          <a:xfrm>
            <a:off x="712645" y="57437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1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0C2B0E-6618-422A-A291-70388CAEDCEB}"/>
              </a:ext>
            </a:extLst>
          </p:cNvPr>
          <p:cNvSpPr txBox="1"/>
          <p:nvPr/>
        </p:nvSpPr>
        <p:spPr>
          <a:xfrm>
            <a:off x="1614734" y="57437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2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31A988-9D07-4E13-B438-C8780B3AFCC4}"/>
              </a:ext>
            </a:extLst>
          </p:cNvPr>
          <p:cNvSpPr txBox="1"/>
          <p:nvPr/>
        </p:nvSpPr>
        <p:spPr>
          <a:xfrm>
            <a:off x="2920262" y="57513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3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499E5F-A496-4E26-8D2B-C16AB7A8FF9F}"/>
              </a:ext>
            </a:extLst>
          </p:cNvPr>
          <p:cNvSpPr/>
          <p:nvPr/>
        </p:nvSpPr>
        <p:spPr>
          <a:xfrm>
            <a:off x="2471186" y="1157668"/>
            <a:ext cx="1097635" cy="2260739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7410986-A6E3-419B-9105-E8EC49830A08}"/>
              </a:ext>
            </a:extLst>
          </p:cNvPr>
          <p:cNvSpPr/>
          <p:nvPr/>
        </p:nvSpPr>
        <p:spPr>
          <a:xfrm>
            <a:off x="1223151" y="4030011"/>
            <a:ext cx="1108424" cy="2157725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3A7AA6-91BF-4AD9-9836-2926B19FE1DD}"/>
              </a:ext>
            </a:extLst>
          </p:cNvPr>
          <p:cNvSpPr txBox="1"/>
          <p:nvPr/>
        </p:nvSpPr>
        <p:spPr>
          <a:xfrm>
            <a:off x="10808733" y="29385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3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AC0534-452D-463B-8550-6C341CE04C5E}"/>
              </a:ext>
            </a:extLst>
          </p:cNvPr>
          <p:cNvSpPr txBox="1"/>
          <p:nvPr/>
        </p:nvSpPr>
        <p:spPr>
          <a:xfrm>
            <a:off x="10808733" y="346701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2</a:t>
            </a:r>
            <a:endParaRPr lang="it-IT" dirty="0">
              <a:solidFill>
                <a:schemeClr val="accent3"/>
              </a:solidFill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55844EE-F0C1-42C8-BD57-905742CA4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3817814" y="3235917"/>
            <a:ext cx="1792873" cy="2666614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4479C3B9-2259-4826-95A0-2F1EC2C61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3800748" y="386680"/>
            <a:ext cx="1792873" cy="26666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11FCAD2-17DA-407A-9154-1DBFB667ED7C}"/>
              </a:ext>
            </a:extLst>
          </p:cNvPr>
          <p:cNvSpPr txBox="1"/>
          <p:nvPr/>
        </p:nvSpPr>
        <p:spPr>
          <a:xfrm>
            <a:off x="4530546" y="289518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4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02DD83-BBA6-429B-945D-6DA3CAEFBB37}"/>
              </a:ext>
            </a:extLst>
          </p:cNvPr>
          <p:cNvSpPr txBox="1"/>
          <p:nvPr/>
        </p:nvSpPr>
        <p:spPr>
          <a:xfrm>
            <a:off x="4530546" y="57513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4</a:t>
            </a:r>
            <a:endParaRPr 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7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54A515-E2C5-4DD1-92B5-B18121AAA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519319" y="2107834"/>
            <a:ext cx="504926" cy="7509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E2ADE38-F412-4A5C-9F77-19BE5C148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1293910" y="1771632"/>
            <a:ext cx="734083" cy="109183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A26E365-F331-417B-8F31-52D01580B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436763" y="1179706"/>
            <a:ext cx="1132059" cy="168375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FBB4776-5091-4967-9548-C2922CE215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608095" y="4903788"/>
            <a:ext cx="504927" cy="75099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028BCD7-1801-464B-8F51-E34FD5DD5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1199516" y="4067573"/>
            <a:ext cx="1132059" cy="168375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7B57CA9-C2F3-4B5C-BEFA-AEFB5BFD3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331575" y="3601163"/>
            <a:ext cx="1519987" cy="226073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69DC1D8-EF37-48BB-B3E7-DEA001562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9115590" y="2107834"/>
            <a:ext cx="1722664" cy="25621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C9B9BC-55CB-41E5-A22E-51A34678F387}"/>
              </a:ext>
            </a:extLst>
          </p:cNvPr>
          <p:cNvSpPr txBox="1"/>
          <p:nvPr/>
        </p:nvSpPr>
        <p:spPr>
          <a:xfrm>
            <a:off x="623868" y="28304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85C3A0-7C96-4C6E-8BBA-55AAF89B6D0D}"/>
              </a:ext>
            </a:extLst>
          </p:cNvPr>
          <p:cNvSpPr txBox="1"/>
          <p:nvPr/>
        </p:nvSpPr>
        <p:spPr>
          <a:xfrm>
            <a:off x="1525957" y="28304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B9F855-ED10-44C1-99F6-32E0300C7C9B}"/>
              </a:ext>
            </a:extLst>
          </p:cNvPr>
          <p:cNvSpPr txBox="1"/>
          <p:nvPr/>
        </p:nvSpPr>
        <p:spPr>
          <a:xfrm>
            <a:off x="2831485" y="28380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3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F61432-BDFB-4855-B4BE-1B2C8A0DF6AF}"/>
              </a:ext>
            </a:extLst>
          </p:cNvPr>
          <p:cNvSpPr txBox="1"/>
          <p:nvPr/>
        </p:nvSpPr>
        <p:spPr>
          <a:xfrm>
            <a:off x="712645" y="57437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1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0C2B0E-6618-422A-A291-70388CAEDCEB}"/>
              </a:ext>
            </a:extLst>
          </p:cNvPr>
          <p:cNvSpPr txBox="1"/>
          <p:nvPr/>
        </p:nvSpPr>
        <p:spPr>
          <a:xfrm>
            <a:off x="1614734" y="57437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2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31A988-9D07-4E13-B438-C8780B3AFCC4}"/>
              </a:ext>
            </a:extLst>
          </p:cNvPr>
          <p:cNvSpPr txBox="1"/>
          <p:nvPr/>
        </p:nvSpPr>
        <p:spPr>
          <a:xfrm>
            <a:off x="2920262" y="57513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3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499E5F-A496-4E26-8D2B-C16AB7A8FF9F}"/>
              </a:ext>
            </a:extLst>
          </p:cNvPr>
          <p:cNvSpPr/>
          <p:nvPr/>
        </p:nvSpPr>
        <p:spPr>
          <a:xfrm>
            <a:off x="3851562" y="451825"/>
            <a:ext cx="1792873" cy="2909452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7410986-A6E3-419B-9105-E8EC49830A08}"/>
              </a:ext>
            </a:extLst>
          </p:cNvPr>
          <p:cNvSpPr/>
          <p:nvPr/>
        </p:nvSpPr>
        <p:spPr>
          <a:xfrm>
            <a:off x="3876833" y="3384208"/>
            <a:ext cx="1733854" cy="2818291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3A7AA6-91BF-4AD9-9836-2926B19FE1DD}"/>
              </a:ext>
            </a:extLst>
          </p:cNvPr>
          <p:cNvSpPr txBox="1"/>
          <p:nvPr/>
        </p:nvSpPr>
        <p:spPr>
          <a:xfrm>
            <a:off x="10808733" y="29385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4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AC0534-452D-463B-8550-6C341CE04C5E}"/>
              </a:ext>
            </a:extLst>
          </p:cNvPr>
          <p:cNvSpPr txBox="1"/>
          <p:nvPr/>
        </p:nvSpPr>
        <p:spPr>
          <a:xfrm>
            <a:off x="10808733" y="346701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4</a:t>
            </a:r>
            <a:endParaRPr lang="it-IT" dirty="0">
              <a:solidFill>
                <a:schemeClr val="accent3"/>
              </a:solidFill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55844EE-F0C1-42C8-BD57-905742CA4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3817814" y="3235917"/>
            <a:ext cx="1792873" cy="2666614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4479C3B9-2259-4826-95A0-2F1EC2C61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3800748" y="386680"/>
            <a:ext cx="1792873" cy="26666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11FCAD2-17DA-407A-9154-1DBFB667ED7C}"/>
              </a:ext>
            </a:extLst>
          </p:cNvPr>
          <p:cNvSpPr txBox="1"/>
          <p:nvPr/>
        </p:nvSpPr>
        <p:spPr>
          <a:xfrm>
            <a:off x="4530546" y="289518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4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02DD83-BBA6-429B-945D-6DA3CAEFBB37}"/>
              </a:ext>
            </a:extLst>
          </p:cNvPr>
          <p:cNvSpPr txBox="1"/>
          <p:nvPr/>
        </p:nvSpPr>
        <p:spPr>
          <a:xfrm>
            <a:off x="4530546" y="57513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4</a:t>
            </a:r>
            <a:endParaRPr 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2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5978-B1AD-405E-9D75-9A5205D0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A64FF8-11A7-4E23-A04F-8B39CD45F958}"/>
                  </a:ext>
                </a:extLst>
              </p:cNvPr>
              <p:cNvSpPr txBox="1"/>
              <p:nvPr/>
            </p:nvSpPr>
            <p:spPr>
              <a:xfrm>
                <a:off x="6711518" y="2175458"/>
                <a:ext cx="505266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𝑆𝑐𝑎𝑙𝑒</m:t>
                      </m:r>
                      <m:r>
                        <a:rPr lang="it-IT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1≠</m:t>
                      </m:r>
                      <m:r>
                        <a:rPr lang="it-IT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it-IT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𝑆𝑐𝑎𝑙𝑒</m:t>
                      </m:r>
                      <m:r>
                        <a:rPr lang="it-IT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it-IT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A64FF8-11A7-4E23-A04F-8B39CD45F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518" y="2175458"/>
                <a:ext cx="5052665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4A947636-68AA-4CAE-B709-2B4F643438DF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9" b="47936"/>
          <a:stretch/>
        </p:blipFill>
        <p:spPr bwMode="auto">
          <a:xfrm>
            <a:off x="994232" y="3607576"/>
            <a:ext cx="3095050" cy="238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76A109B3-E066-4E95-99BB-5BB5DA9D9979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9" t="55161" r="142" b="-401"/>
          <a:stretch/>
        </p:blipFill>
        <p:spPr bwMode="auto">
          <a:xfrm>
            <a:off x="7182034" y="3292269"/>
            <a:ext cx="4237112" cy="28554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80BA87-DA5A-4A8F-B00B-3DDFE090E861}"/>
                  </a:ext>
                </a:extLst>
              </p:cNvPr>
              <p:cNvSpPr txBox="1"/>
              <p:nvPr/>
            </p:nvSpPr>
            <p:spPr>
              <a:xfrm>
                <a:off x="427817" y="2175458"/>
                <a:ext cx="407156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it-IT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t-IT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=3.2 </m:t>
                      </m:r>
                      <m:r>
                        <a:rPr lang="it-IT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it-IT" sz="5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80BA87-DA5A-4A8F-B00B-3DDFE090E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17" y="2175458"/>
                <a:ext cx="407156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04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5978-B1AD-405E-9D75-9A5205D0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A64FF8-11A7-4E23-A04F-8B39CD45F958}"/>
                  </a:ext>
                </a:extLst>
              </p:cNvPr>
              <p:cNvSpPr txBox="1"/>
              <p:nvPr/>
            </p:nvSpPr>
            <p:spPr>
              <a:xfrm>
                <a:off x="6711518" y="2175458"/>
                <a:ext cx="505266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𝑆𝑐𝑎𝑙𝑒</m:t>
                      </m:r>
                      <m:r>
                        <a:rPr lang="it-IT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1≠</m:t>
                      </m:r>
                      <m:r>
                        <a:rPr lang="it-IT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it-IT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𝑆𝑐𝑎𝑙𝑒</m:t>
                      </m:r>
                      <m:r>
                        <a:rPr lang="it-IT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it-IT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A64FF8-11A7-4E23-A04F-8B39CD45F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518" y="2175458"/>
                <a:ext cx="5052665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4A947636-68AA-4CAE-B709-2B4F643438DF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9" b="47936"/>
          <a:stretch/>
        </p:blipFill>
        <p:spPr bwMode="auto">
          <a:xfrm>
            <a:off x="994232" y="3607576"/>
            <a:ext cx="3095050" cy="238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76A109B3-E066-4E95-99BB-5BB5DA9D9979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9" t="55161" r="142" b="-401"/>
          <a:stretch/>
        </p:blipFill>
        <p:spPr bwMode="auto">
          <a:xfrm>
            <a:off x="7182034" y="3292269"/>
            <a:ext cx="4237112" cy="28554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80BA87-DA5A-4A8F-B00B-3DDFE090E861}"/>
                  </a:ext>
                </a:extLst>
              </p:cNvPr>
              <p:cNvSpPr txBox="1"/>
              <p:nvPr/>
            </p:nvSpPr>
            <p:spPr>
              <a:xfrm>
                <a:off x="427817" y="2175458"/>
                <a:ext cx="407156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it-IT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t-IT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=3.2 </m:t>
                      </m:r>
                      <m:r>
                        <a:rPr lang="it-IT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it-IT" sz="5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80BA87-DA5A-4A8F-B00B-3DDFE090E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17" y="2175458"/>
                <a:ext cx="407156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526B4236-ACAC-45B2-B965-57829FD3FC79}"/>
              </a:ext>
            </a:extLst>
          </p:cNvPr>
          <p:cNvSpPr/>
          <p:nvPr/>
        </p:nvSpPr>
        <p:spPr>
          <a:xfrm>
            <a:off x="8538590" y="4574860"/>
            <a:ext cx="1524000" cy="9567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CE6F3C-1567-486F-963D-82024E2BDA11}"/>
              </a:ext>
            </a:extLst>
          </p:cNvPr>
          <p:cNvSpPr/>
          <p:nvPr/>
        </p:nvSpPr>
        <p:spPr>
          <a:xfrm>
            <a:off x="9673768" y="3292269"/>
            <a:ext cx="1524000" cy="9567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79B289-34CF-43B3-97D3-80FBA757CA06}"/>
              </a:ext>
            </a:extLst>
          </p:cNvPr>
          <p:cNvSpPr/>
          <p:nvPr/>
        </p:nvSpPr>
        <p:spPr>
          <a:xfrm>
            <a:off x="8173334" y="843090"/>
            <a:ext cx="2391134" cy="9665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Distortions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9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AC06A-1D58-4062-B4CD-42B361BB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26763" cy="1325563"/>
          </a:xfrm>
        </p:spPr>
        <p:txBody>
          <a:bodyPr/>
          <a:lstStyle/>
          <a:p>
            <a:r>
              <a:rPr lang="it-IT" dirty="0" err="1"/>
              <a:t>Distortions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0E4F9-C464-45FB-92D9-27C0E6652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3734" cy="4351338"/>
          </a:xfrm>
        </p:spPr>
        <p:txBody>
          <a:bodyPr/>
          <a:lstStyle/>
          <a:p>
            <a:r>
              <a:rPr lang="it-IT" dirty="0" err="1"/>
              <a:t>Studied</a:t>
            </a:r>
            <a:r>
              <a:rPr lang="it-IT" dirty="0"/>
              <a:t> in </a:t>
            </a:r>
            <a:r>
              <a:rPr lang="it-IT" dirty="0" err="1"/>
              <a:t>Psychometrics</a:t>
            </a:r>
            <a:endParaRPr lang="it-IT" dirty="0"/>
          </a:p>
          <a:p>
            <a:pPr lvl="1"/>
            <a:r>
              <a:rPr lang="it-IT" dirty="0"/>
              <a:t>How </a:t>
            </a:r>
            <a:r>
              <a:rPr lang="it-IT" dirty="0" err="1"/>
              <a:t>they</a:t>
            </a:r>
            <a:r>
              <a:rPr lang="it-IT" dirty="0"/>
              <a:t> impact </a:t>
            </a:r>
            <a:r>
              <a:rPr lang="it-IT" dirty="0" err="1">
                <a:solidFill>
                  <a:schemeClr val="accent1"/>
                </a:solidFill>
              </a:rPr>
              <a:t>psych</a:t>
            </a:r>
            <a:r>
              <a:rPr lang="it-IT" dirty="0">
                <a:solidFill>
                  <a:schemeClr val="accent1"/>
                </a:solidFill>
              </a:rPr>
              <a:t>. models</a:t>
            </a:r>
          </a:p>
          <a:p>
            <a:pPr lvl="2"/>
            <a:r>
              <a:rPr lang="it-IT" dirty="0" err="1"/>
              <a:t>Niche</a:t>
            </a:r>
            <a:r>
              <a:rPr lang="it-IT" dirty="0"/>
              <a:t> &amp; </a:t>
            </a:r>
            <a:r>
              <a:rPr lang="it-IT" dirty="0" err="1"/>
              <a:t>complex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Relevance</a:t>
            </a:r>
            <a:r>
              <a:rPr lang="it-IT" dirty="0"/>
              <a:t> for </a:t>
            </a:r>
            <a:r>
              <a:rPr lang="it-IT" dirty="0">
                <a:solidFill>
                  <a:schemeClr val="accent1"/>
                </a:solidFill>
              </a:rPr>
              <a:t>ABM (+data)</a:t>
            </a:r>
          </a:p>
          <a:p>
            <a:pPr lvl="1"/>
            <a:r>
              <a:rPr lang="it-IT" dirty="0" err="1"/>
              <a:t>Improved</a:t>
            </a:r>
            <a:r>
              <a:rPr lang="it-IT" dirty="0"/>
              <a:t> performances</a:t>
            </a:r>
          </a:p>
          <a:p>
            <a:pPr lvl="1"/>
            <a:r>
              <a:rPr lang="it-IT" dirty="0"/>
              <a:t>New </a:t>
            </a:r>
            <a:r>
              <a:rPr lang="it-IT" dirty="0" err="1"/>
              <a:t>types</a:t>
            </a:r>
            <a:r>
              <a:rPr lang="it-IT" dirty="0"/>
              <a:t> of models</a:t>
            </a:r>
          </a:p>
        </p:txBody>
      </p:sp>
      <p:pic>
        <p:nvPicPr>
          <p:cNvPr id="4" name="Picture 3" descr="A picture containing text, mirror, cheval glass, picture frame&#10;&#10;Description automatically generated">
            <a:extLst>
              <a:ext uri="{FF2B5EF4-FFF2-40B4-BE49-F238E27FC236}">
                <a16:creationId xmlns:a16="http://schemas.microsoft.com/office/drawing/2014/main" id="{6DCE022D-4839-4E1D-B0D8-0CFAD3532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774" y="1825625"/>
            <a:ext cx="2718191" cy="41319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48D935-15DC-466E-86B8-1A7227BEF143}"/>
              </a:ext>
            </a:extLst>
          </p:cNvPr>
          <p:cNvSpPr/>
          <p:nvPr/>
        </p:nvSpPr>
        <p:spPr>
          <a:xfrm>
            <a:off x="5004047" y="542332"/>
            <a:ext cx="2257887" cy="97114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Very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different</a:t>
            </a:r>
            <a:r>
              <a:rPr lang="it-IT" dirty="0">
                <a:solidFill>
                  <a:srgbClr val="000000"/>
                </a:solidFill>
              </a:rPr>
              <a:t> from </a:t>
            </a:r>
            <a:r>
              <a:rPr lang="it-IT" dirty="0" err="1">
                <a:solidFill>
                  <a:srgbClr val="000000"/>
                </a:solidFill>
              </a:rPr>
              <a:t>noise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55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AFE0F-8D14-4F53-912F-34C73D59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Metaphor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C50F9-1D4D-4E15-8C83-0FF50334F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House of </a:t>
            </a:r>
            <a:r>
              <a:rPr lang="it-IT" dirty="0" err="1"/>
              <a:t>mirrors</a:t>
            </a:r>
            <a:endParaRPr lang="it-IT" dirty="0"/>
          </a:p>
        </p:txBody>
      </p:sp>
      <p:pic>
        <p:nvPicPr>
          <p:cNvPr id="5" name="Picture 4" descr="A picture containing text, mirror, cheval glass, picture frame&#10;&#10;Description automatically generated">
            <a:extLst>
              <a:ext uri="{FF2B5EF4-FFF2-40B4-BE49-F238E27FC236}">
                <a16:creationId xmlns:a16="http://schemas.microsoft.com/office/drawing/2014/main" id="{568F9FC4-34F9-4107-939F-E95ADC102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391" y="1825624"/>
            <a:ext cx="3013527" cy="458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46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2F95-C468-4447-86D0-A73809BD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Like </a:t>
            </a:r>
            <a:r>
              <a:rPr lang="it-IT" dirty="0" err="1"/>
              <a:t>distorted</a:t>
            </a:r>
            <a:r>
              <a:rPr lang="it-IT" dirty="0"/>
              <a:t> </a:t>
            </a:r>
            <a:r>
              <a:rPr lang="it-IT" dirty="0" err="1"/>
              <a:t>mirrors</a:t>
            </a:r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F8DFDD-0DEE-40CE-BA05-17F7F428E595}"/>
              </a:ext>
            </a:extLst>
          </p:cNvPr>
          <p:cNvSpPr/>
          <p:nvPr/>
        </p:nvSpPr>
        <p:spPr>
          <a:xfrm>
            <a:off x="9037462" y="2684987"/>
            <a:ext cx="1731146" cy="107419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Preserve</a:t>
            </a:r>
            <a:r>
              <a:rPr lang="it-IT" dirty="0">
                <a:solidFill>
                  <a:srgbClr val="000000"/>
                </a:solidFill>
              </a:rPr>
              <a:t> order</a:t>
            </a:r>
          </a:p>
        </p:txBody>
      </p:sp>
      <p:pic>
        <p:nvPicPr>
          <p:cNvPr id="10" name="Picture 9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3C703F6E-A5E4-4645-9B25-1C2C048AE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76"/>
          <a:stretch/>
        </p:blipFill>
        <p:spPr>
          <a:xfrm>
            <a:off x="5854018" y="2218199"/>
            <a:ext cx="1934000" cy="3396165"/>
          </a:xfrm>
          <a:prstGeom prst="rect">
            <a:avLst/>
          </a:prstGeom>
        </p:spPr>
      </p:pic>
      <p:pic>
        <p:nvPicPr>
          <p:cNvPr id="11" name="Picture 10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44C014E3-AB41-4CB0-A0EC-4415FCEDB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42" r="-166"/>
          <a:stretch/>
        </p:blipFill>
        <p:spPr>
          <a:xfrm>
            <a:off x="3516889" y="2218199"/>
            <a:ext cx="1934000" cy="3396165"/>
          </a:xfrm>
          <a:prstGeom prst="rect">
            <a:avLst/>
          </a:prstGeom>
        </p:spPr>
      </p:pic>
      <p:pic>
        <p:nvPicPr>
          <p:cNvPr id="12" name="Picture 11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8C31435E-10E9-4F3B-9400-B434C5158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80" r="32596"/>
          <a:stretch/>
        </p:blipFill>
        <p:spPr>
          <a:xfrm>
            <a:off x="1220540" y="2218199"/>
            <a:ext cx="1934000" cy="339616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529DD2-E311-4B1F-9B51-085F356EF5E9}"/>
              </a:ext>
            </a:extLst>
          </p:cNvPr>
          <p:cNvSpPr/>
          <p:nvPr/>
        </p:nvSpPr>
        <p:spPr>
          <a:xfrm>
            <a:off x="9749155" y="3600867"/>
            <a:ext cx="1731146" cy="1074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Not </a:t>
            </a:r>
            <a:r>
              <a:rPr lang="it-IT" dirty="0" err="1">
                <a:solidFill>
                  <a:srgbClr val="000000"/>
                </a:solidFill>
              </a:rPr>
              <a:t>proportions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45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15AC0750-339B-4446-96A1-E9520F28B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76"/>
          <a:stretch/>
        </p:blipFill>
        <p:spPr>
          <a:xfrm>
            <a:off x="5854018" y="2218199"/>
            <a:ext cx="1934000" cy="3396165"/>
          </a:xfrm>
          <a:prstGeom prst="rect">
            <a:avLst/>
          </a:prstGeom>
        </p:spPr>
      </p:pic>
      <p:pic>
        <p:nvPicPr>
          <p:cNvPr id="12" name="Picture 11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0D85EA3D-EA9C-4D80-8B94-F56DF7653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42" r="-166"/>
          <a:stretch/>
        </p:blipFill>
        <p:spPr>
          <a:xfrm>
            <a:off x="3516889" y="2218199"/>
            <a:ext cx="1934000" cy="3396165"/>
          </a:xfrm>
          <a:prstGeom prst="rect">
            <a:avLst/>
          </a:prstGeom>
        </p:spPr>
      </p:pic>
      <p:pic>
        <p:nvPicPr>
          <p:cNvPr id="13" name="Picture 12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B0B73FA4-FFD3-4714-B005-76EC5EC0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80" r="32596"/>
          <a:stretch/>
        </p:blipFill>
        <p:spPr>
          <a:xfrm>
            <a:off x="1220540" y="2218199"/>
            <a:ext cx="1934000" cy="3396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712F95-C468-4447-86D0-A73809BD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Almost</a:t>
            </a:r>
            <a:r>
              <a:rPr lang="it-IT" dirty="0"/>
              <a:t> like </a:t>
            </a:r>
            <a:r>
              <a:rPr lang="it-IT" dirty="0" err="1"/>
              <a:t>distorted</a:t>
            </a:r>
            <a:r>
              <a:rPr lang="it-IT" dirty="0"/>
              <a:t> </a:t>
            </a:r>
            <a:r>
              <a:rPr lang="it-IT" dirty="0" err="1"/>
              <a:t>mirrors</a:t>
            </a:r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F8DFDD-0DEE-40CE-BA05-17F7F428E595}"/>
              </a:ext>
            </a:extLst>
          </p:cNvPr>
          <p:cNvSpPr/>
          <p:nvPr/>
        </p:nvSpPr>
        <p:spPr>
          <a:xfrm>
            <a:off x="9117367" y="2423604"/>
            <a:ext cx="1731146" cy="1074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No ground truth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9241E2-9844-4902-8846-18F0A9B73808}"/>
              </a:ext>
            </a:extLst>
          </p:cNvPr>
          <p:cNvSpPr/>
          <p:nvPr/>
        </p:nvSpPr>
        <p:spPr>
          <a:xfrm>
            <a:off x="9550892" y="4230718"/>
            <a:ext cx="1731146" cy="1074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No one </a:t>
            </a:r>
            <a:r>
              <a:rPr lang="it-IT" dirty="0" err="1">
                <a:solidFill>
                  <a:srgbClr val="000000"/>
                </a:solidFill>
              </a:rPr>
              <a:t>is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better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65D324-8C05-4581-9110-5E052646F582}"/>
              </a:ext>
            </a:extLst>
          </p:cNvPr>
          <p:cNvSpPr/>
          <p:nvPr/>
        </p:nvSpPr>
        <p:spPr>
          <a:xfrm>
            <a:off x="838200" y="5304916"/>
            <a:ext cx="1198486" cy="5439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Good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0F86B5-1EA5-44A2-BDDB-B3B27FB0FF1B}"/>
              </a:ext>
            </a:extLst>
          </p:cNvPr>
          <p:cNvSpPr/>
          <p:nvPr/>
        </p:nvSpPr>
        <p:spPr>
          <a:xfrm>
            <a:off x="4317834" y="5475580"/>
            <a:ext cx="1198486" cy="5439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Good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9F64FC-A4B2-4DE7-A0AE-7121BE2AC51A}"/>
              </a:ext>
            </a:extLst>
          </p:cNvPr>
          <p:cNvSpPr/>
          <p:nvPr/>
        </p:nvSpPr>
        <p:spPr>
          <a:xfrm>
            <a:off x="7132794" y="5475580"/>
            <a:ext cx="1198486" cy="5439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4075910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AB43B8-A86D-45C0-8908-20DB9FB4AE97}"/>
              </a:ext>
            </a:extLst>
          </p:cNvPr>
          <p:cNvSpPr/>
          <p:nvPr/>
        </p:nvSpPr>
        <p:spPr>
          <a:xfrm>
            <a:off x="5542639" y="744466"/>
            <a:ext cx="1734399" cy="6228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Measur</a:t>
            </a:r>
            <a:r>
              <a:rPr lang="it-IT" dirty="0">
                <a:solidFill>
                  <a:srgbClr val="000000"/>
                </a:solidFill>
              </a:rPr>
              <a:t>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DE1033-D725-49C0-BC69-54802B0FABB1}"/>
              </a:ext>
            </a:extLst>
          </p:cNvPr>
          <p:cNvSpPr/>
          <p:nvPr/>
        </p:nvSpPr>
        <p:spPr>
          <a:xfrm>
            <a:off x="8032518" y="2375682"/>
            <a:ext cx="1734399" cy="6228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Measur</a:t>
            </a:r>
            <a:r>
              <a:rPr lang="it-IT" dirty="0">
                <a:solidFill>
                  <a:srgbClr val="000000"/>
                </a:solidFill>
              </a:rPr>
              <a:t> 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C4170E-F3AF-42DF-B833-77B4981E5FAE}"/>
              </a:ext>
            </a:extLst>
          </p:cNvPr>
          <p:cNvSpPr/>
          <p:nvPr/>
        </p:nvSpPr>
        <p:spPr>
          <a:xfrm>
            <a:off x="1664707" y="1526193"/>
            <a:ext cx="1734399" cy="622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Measur</a:t>
            </a:r>
            <a:r>
              <a:rPr lang="it-IT" dirty="0">
                <a:solidFill>
                  <a:srgbClr val="000000"/>
                </a:solidFill>
              </a:rPr>
              <a:t> 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FE7AE6-919B-4441-AB9B-F7BC91E8A25B}"/>
              </a:ext>
            </a:extLst>
          </p:cNvPr>
          <p:cNvSpPr/>
          <p:nvPr/>
        </p:nvSpPr>
        <p:spPr>
          <a:xfrm>
            <a:off x="1618693" y="4396627"/>
            <a:ext cx="1734399" cy="62280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Measur</a:t>
            </a:r>
            <a:r>
              <a:rPr lang="it-IT" dirty="0">
                <a:solidFill>
                  <a:srgbClr val="000000"/>
                </a:solidFill>
              </a:rPr>
              <a:t> 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AB3A6E-F942-41E6-9381-3BF4EE59EEE6}"/>
              </a:ext>
            </a:extLst>
          </p:cNvPr>
          <p:cNvSpPr/>
          <p:nvPr/>
        </p:nvSpPr>
        <p:spPr>
          <a:xfrm>
            <a:off x="6480699" y="4618220"/>
            <a:ext cx="1734399" cy="6228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Measur</a:t>
            </a:r>
            <a:r>
              <a:rPr lang="it-IT" dirty="0">
                <a:solidFill>
                  <a:srgbClr val="000000"/>
                </a:solidFill>
              </a:rPr>
              <a:t> 3</a:t>
            </a:r>
          </a:p>
        </p:txBody>
      </p:sp>
      <p:pic>
        <p:nvPicPr>
          <p:cNvPr id="10" name="Picture 9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AFD1EEA6-A45F-40B2-B4C9-460E0C79B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76"/>
          <a:stretch/>
        </p:blipFill>
        <p:spPr>
          <a:xfrm>
            <a:off x="1210330" y="913031"/>
            <a:ext cx="567270" cy="996144"/>
          </a:xfrm>
          <a:prstGeom prst="rect">
            <a:avLst/>
          </a:prstGeom>
        </p:spPr>
      </p:pic>
      <p:pic>
        <p:nvPicPr>
          <p:cNvPr id="11" name="Picture 10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DD903CBD-654C-478E-B51B-8E01A385D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80" r="32596"/>
          <a:stretch/>
        </p:blipFill>
        <p:spPr>
          <a:xfrm>
            <a:off x="7246551" y="726362"/>
            <a:ext cx="567270" cy="996144"/>
          </a:xfrm>
          <a:prstGeom prst="rect">
            <a:avLst/>
          </a:prstGeom>
        </p:spPr>
      </p:pic>
      <p:pic>
        <p:nvPicPr>
          <p:cNvPr id="12" name="Picture 11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8888A356-5346-47FE-96D0-6265D9D5F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42" r="-166"/>
          <a:stretch/>
        </p:blipFill>
        <p:spPr>
          <a:xfrm>
            <a:off x="9704625" y="2335384"/>
            <a:ext cx="567270" cy="996144"/>
          </a:xfrm>
          <a:prstGeom prst="rect">
            <a:avLst/>
          </a:prstGeom>
        </p:spPr>
      </p:pic>
      <p:pic>
        <p:nvPicPr>
          <p:cNvPr id="13" name="Picture 12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7D21C0DF-1F74-4E9A-9014-CEDF365D6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80" r="32596"/>
          <a:stretch/>
        </p:blipFill>
        <p:spPr>
          <a:xfrm>
            <a:off x="1220540" y="4618220"/>
            <a:ext cx="567270" cy="996144"/>
          </a:xfrm>
          <a:prstGeom prst="rect">
            <a:avLst/>
          </a:prstGeom>
        </p:spPr>
      </p:pic>
      <p:pic>
        <p:nvPicPr>
          <p:cNvPr id="14" name="Picture 13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ED0BB21E-4DAB-4690-84B3-738F5A2B8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76"/>
          <a:stretch/>
        </p:blipFill>
        <p:spPr>
          <a:xfrm>
            <a:off x="8032518" y="4804889"/>
            <a:ext cx="567270" cy="99614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02BAE9E-A48B-4828-A773-D8F814BCAA87}"/>
              </a:ext>
            </a:extLst>
          </p:cNvPr>
          <p:cNvSpPr/>
          <p:nvPr/>
        </p:nvSpPr>
        <p:spPr>
          <a:xfrm rot="17138686">
            <a:off x="5477522" y="1880999"/>
            <a:ext cx="1109709" cy="2923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DCB87AB-7104-43EF-99D0-6944A6A6487A}"/>
              </a:ext>
            </a:extLst>
          </p:cNvPr>
          <p:cNvSpPr/>
          <p:nvPr/>
        </p:nvSpPr>
        <p:spPr>
          <a:xfrm rot="21272397">
            <a:off x="6701753" y="2739218"/>
            <a:ext cx="1109709" cy="2923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37B3B3D-6ADE-4E1B-BF04-CD21EC1A9983}"/>
              </a:ext>
            </a:extLst>
          </p:cNvPr>
          <p:cNvSpPr/>
          <p:nvPr/>
        </p:nvSpPr>
        <p:spPr>
          <a:xfrm rot="2724020">
            <a:off x="5848654" y="4020479"/>
            <a:ext cx="948233" cy="2923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340FCCE-7D60-4DBC-A084-C50641161EED}"/>
              </a:ext>
            </a:extLst>
          </p:cNvPr>
          <p:cNvSpPr/>
          <p:nvPr/>
        </p:nvSpPr>
        <p:spPr>
          <a:xfrm rot="8709684">
            <a:off x="3422101" y="3944410"/>
            <a:ext cx="1109709" cy="2923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FD4A562-140B-4AE3-812E-1BBC3E297AA1}"/>
              </a:ext>
            </a:extLst>
          </p:cNvPr>
          <p:cNvSpPr/>
          <p:nvPr/>
        </p:nvSpPr>
        <p:spPr>
          <a:xfrm rot="12407327">
            <a:off x="3456616" y="2275285"/>
            <a:ext cx="1109709" cy="2923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46FA9C-2006-477E-9329-B764E7E43053}"/>
              </a:ext>
            </a:extLst>
          </p:cNvPr>
          <p:cNvSpPr/>
          <p:nvPr/>
        </p:nvSpPr>
        <p:spPr>
          <a:xfrm>
            <a:off x="4159483" y="2422923"/>
            <a:ext cx="2697040" cy="150464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dirty="0">
                <a:solidFill>
                  <a:srgbClr val="000000"/>
                </a:solidFill>
              </a:rPr>
              <a:t>Opinion</a:t>
            </a:r>
          </a:p>
        </p:txBody>
      </p:sp>
    </p:spTree>
    <p:extLst>
      <p:ext uri="{BB962C8B-B14F-4D97-AF65-F5344CB8AC3E}">
        <p14:creationId xmlns:p14="http://schemas.microsoft.com/office/powerpoint/2010/main" val="870921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AB43B8-A86D-45C0-8908-20DB9FB4AE97}"/>
              </a:ext>
            </a:extLst>
          </p:cNvPr>
          <p:cNvSpPr/>
          <p:nvPr/>
        </p:nvSpPr>
        <p:spPr>
          <a:xfrm>
            <a:off x="5542639" y="744466"/>
            <a:ext cx="1734399" cy="6228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Measur</a:t>
            </a:r>
            <a:r>
              <a:rPr lang="it-IT" dirty="0">
                <a:solidFill>
                  <a:srgbClr val="000000"/>
                </a:solidFill>
              </a:rPr>
              <a:t>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DE1033-D725-49C0-BC69-54802B0FABB1}"/>
              </a:ext>
            </a:extLst>
          </p:cNvPr>
          <p:cNvSpPr/>
          <p:nvPr/>
        </p:nvSpPr>
        <p:spPr>
          <a:xfrm>
            <a:off x="8032518" y="2375682"/>
            <a:ext cx="1734399" cy="6228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Measur</a:t>
            </a:r>
            <a:r>
              <a:rPr lang="it-IT" dirty="0">
                <a:solidFill>
                  <a:srgbClr val="000000"/>
                </a:solidFill>
              </a:rPr>
              <a:t> 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C4170E-F3AF-42DF-B833-77B4981E5FAE}"/>
              </a:ext>
            </a:extLst>
          </p:cNvPr>
          <p:cNvSpPr/>
          <p:nvPr/>
        </p:nvSpPr>
        <p:spPr>
          <a:xfrm>
            <a:off x="1664707" y="1526193"/>
            <a:ext cx="1734399" cy="622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Measur</a:t>
            </a:r>
            <a:r>
              <a:rPr lang="it-IT" dirty="0">
                <a:solidFill>
                  <a:srgbClr val="000000"/>
                </a:solidFill>
              </a:rPr>
              <a:t> 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FE7AE6-919B-4441-AB9B-F7BC91E8A25B}"/>
              </a:ext>
            </a:extLst>
          </p:cNvPr>
          <p:cNvSpPr/>
          <p:nvPr/>
        </p:nvSpPr>
        <p:spPr>
          <a:xfrm>
            <a:off x="1618693" y="4396627"/>
            <a:ext cx="1734399" cy="62280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Measur</a:t>
            </a:r>
            <a:r>
              <a:rPr lang="it-IT" dirty="0">
                <a:solidFill>
                  <a:srgbClr val="000000"/>
                </a:solidFill>
              </a:rPr>
              <a:t> 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AB3A6E-F942-41E6-9381-3BF4EE59EEE6}"/>
              </a:ext>
            </a:extLst>
          </p:cNvPr>
          <p:cNvSpPr/>
          <p:nvPr/>
        </p:nvSpPr>
        <p:spPr>
          <a:xfrm>
            <a:off x="6480699" y="4618220"/>
            <a:ext cx="1734399" cy="6228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Measur</a:t>
            </a:r>
            <a:r>
              <a:rPr lang="it-IT" dirty="0">
                <a:solidFill>
                  <a:srgbClr val="000000"/>
                </a:solidFill>
              </a:rPr>
              <a:t> 3</a:t>
            </a:r>
          </a:p>
        </p:txBody>
      </p:sp>
      <p:pic>
        <p:nvPicPr>
          <p:cNvPr id="10" name="Picture 9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AFD1EEA6-A45F-40B2-B4C9-460E0C79B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76"/>
          <a:stretch/>
        </p:blipFill>
        <p:spPr>
          <a:xfrm>
            <a:off x="1210330" y="913031"/>
            <a:ext cx="567270" cy="996144"/>
          </a:xfrm>
          <a:prstGeom prst="rect">
            <a:avLst/>
          </a:prstGeom>
        </p:spPr>
      </p:pic>
      <p:pic>
        <p:nvPicPr>
          <p:cNvPr id="11" name="Picture 10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DD903CBD-654C-478E-B51B-8E01A385D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80" r="32596"/>
          <a:stretch/>
        </p:blipFill>
        <p:spPr>
          <a:xfrm>
            <a:off x="7246551" y="726362"/>
            <a:ext cx="567270" cy="996144"/>
          </a:xfrm>
          <a:prstGeom prst="rect">
            <a:avLst/>
          </a:prstGeom>
        </p:spPr>
      </p:pic>
      <p:pic>
        <p:nvPicPr>
          <p:cNvPr id="12" name="Picture 11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8888A356-5346-47FE-96D0-6265D9D5F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42" r="-166"/>
          <a:stretch/>
        </p:blipFill>
        <p:spPr>
          <a:xfrm>
            <a:off x="9704625" y="2335384"/>
            <a:ext cx="567270" cy="996144"/>
          </a:xfrm>
          <a:prstGeom prst="rect">
            <a:avLst/>
          </a:prstGeom>
        </p:spPr>
      </p:pic>
      <p:pic>
        <p:nvPicPr>
          <p:cNvPr id="13" name="Picture 12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7D21C0DF-1F74-4E9A-9014-CEDF365D6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80" r="32596"/>
          <a:stretch/>
        </p:blipFill>
        <p:spPr>
          <a:xfrm>
            <a:off x="1220540" y="4618220"/>
            <a:ext cx="567270" cy="996144"/>
          </a:xfrm>
          <a:prstGeom prst="rect">
            <a:avLst/>
          </a:prstGeom>
        </p:spPr>
      </p:pic>
      <p:pic>
        <p:nvPicPr>
          <p:cNvPr id="14" name="Picture 13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ED0BB21E-4DAB-4690-84B3-738F5A2B8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76"/>
          <a:stretch/>
        </p:blipFill>
        <p:spPr>
          <a:xfrm>
            <a:off x="8032518" y="4804889"/>
            <a:ext cx="567270" cy="99614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02BAE9E-A48B-4828-A773-D8F814BCAA87}"/>
              </a:ext>
            </a:extLst>
          </p:cNvPr>
          <p:cNvSpPr/>
          <p:nvPr/>
        </p:nvSpPr>
        <p:spPr>
          <a:xfrm rot="17138686">
            <a:off x="5477522" y="1880999"/>
            <a:ext cx="1109709" cy="2923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DCB87AB-7104-43EF-99D0-6944A6A6487A}"/>
              </a:ext>
            </a:extLst>
          </p:cNvPr>
          <p:cNvSpPr/>
          <p:nvPr/>
        </p:nvSpPr>
        <p:spPr>
          <a:xfrm rot="21272397">
            <a:off x="6701753" y="2739218"/>
            <a:ext cx="1109709" cy="2923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37B3B3D-6ADE-4E1B-BF04-CD21EC1A9983}"/>
              </a:ext>
            </a:extLst>
          </p:cNvPr>
          <p:cNvSpPr/>
          <p:nvPr/>
        </p:nvSpPr>
        <p:spPr>
          <a:xfrm rot="2724020">
            <a:off x="5848654" y="4020479"/>
            <a:ext cx="948233" cy="2923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340FCCE-7D60-4DBC-A084-C50641161EED}"/>
              </a:ext>
            </a:extLst>
          </p:cNvPr>
          <p:cNvSpPr/>
          <p:nvPr/>
        </p:nvSpPr>
        <p:spPr>
          <a:xfrm rot="8709684">
            <a:off x="3422101" y="3944410"/>
            <a:ext cx="1109709" cy="2923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FD4A562-140B-4AE3-812E-1BBC3E297AA1}"/>
              </a:ext>
            </a:extLst>
          </p:cNvPr>
          <p:cNvSpPr/>
          <p:nvPr/>
        </p:nvSpPr>
        <p:spPr>
          <a:xfrm rot="12407327">
            <a:off x="3456616" y="2275285"/>
            <a:ext cx="1109709" cy="2923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46FA9C-2006-477E-9329-B764E7E43053}"/>
              </a:ext>
            </a:extLst>
          </p:cNvPr>
          <p:cNvSpPr/>
          <p:nvPr/>
        </p:nvSpPr>
        <p:spPr>
          <a:xfrm>
            <a:off x="4159483" y="2422923"/>
            <a:ext cx="2697040" cy="150464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dirty="0">
                <a:solidFill>
                  <a:srgbClr val="000000"/>
                </a:solidFill>
              </a:rPr>
              <a:t>Opinion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2065C45-0E64-40A0-83F1-3E2E96EDE959}"/>
              </a:ext>
            </a:extLst>
          </p:cNvPr>
          <p:cNvSpPr/>
          <p:nvPr/>
        </p:nvSpPr>
        <p:spPr>
          <a:xfrm>
            <a:off x="9224787" y="4527540"/>
            <a:ext cx="2697040" cy="150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dirty="0">
                <a:solidFill>
                  <a:srgbClr val="000000"/>
                </a:solidFill>
              </a:rPr>
              <a:t>Not like </a:t>
            </a:r>
            <a:r>
              <a:rPr lang="it-IT" sz="3600" dirty="0" err="1">
                <a:solidFill>
                  <a:srgbClr val="000000"/>
                </a:solidFill>
              </a:rPr>
              <a:t>noise</a:t>
            </a:r>
            <a:endParaRPr lang="it-IT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28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0871-2B11-4500-B4AB-C1E719D0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measurements</a:t>
            </a:r>
            <a:r>
              <a:rPr lang="it-IT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BA0AB8-910F-430A-91D1-E471E6B7D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487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9D9EA-1993-4E96-9B1C-314171834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Collecting</a:t>
            </a:r>
            <a:r>
              <a:rPr lang="it-IT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61FFF-3798-4DB1-ADDB-526BDD388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r>
              <a:rPr lang="it-IT" dirty="0" err="1"/>
              <a:t>Where</a:t>
            </a:r>
            <a:r>
              <a:rPr lang="it-IT" dirty="0"/>
              <a:t> on the LR are you?</a:t>
            </a:r>
          </a:p>
          <a:p>
            <a:r>
              <a:rPr lang="it-IT" dirty="0" err="1"/>
              <a:t>Average</a:t>
            </a:r>
            <a:endParaRPr lang="it-IT" dirty="0"/>
          </a:p>
          <a:p>
            <a:pPr lvl="1"/>
            <a:r>
              <a:rPr lang="it-IT" dirty="0" err="1"/>
              <a:t>Abortion</a:t>
            </a:r>
            <a:endParaRPr lang="it-IT" dirty="0"/>
          </a:p>
          <a:p>
            <a:pPr lvl="1"/>
            <a:r>
              <a:rPr lang="it-IT" dirty="0" err="1"/>
              <a:t>Immigration</a:t>
            </a:r>
            <a:endParaRPr lang="it-IT" dirty="0"/>
          </a:p>
          <a:p>
            <a:pPr lvl="1"/>
            <a:r>
              <a:rPr lang="it-IT" dirty="0"/>
              <a:t>Gay </a:t>
            </a:r>
            <a:r>
              <a:rPr lang="it-IT" dirty="0" err="1"/>
              <a:t>rights</a:t>
            </a:r>
            <a:endParaRPr lang="it-IT" dirty="0"/>
          </a:p>
          <a:p>
            <a:pPr lvl="1"/>
            <a:r>
              <a:rPr lang="it-IT" dirty="0"/>
              <a:t>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9D8AFD-4618-4243-B700-5582D0C5E9EB}"/>
              </a:ext>
            </a:extLst>
          </p:cNvPr>
          <p:cNvSpPr txBox="1">
            <a:spLocks/>
          </p:cNvSpPr>
          <p:nvPr/>
        </p:nvSpPr>
        <p:spPr>
          <a:xfrm>
            <a:off x="6096000" y="1842770"/>
            <a:ext cx="515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Explicit </a:t>
            </a:r>
            <a:r>
              <a:rPr lang="it-IT" dirty="0" err="1"/>
              <a:t>measures</a:t>
            </a:r>
            <a:endParaRPr lang="it-IT" dirty="0"/>
          </a:p>
          <a:p>
            <a:pPr lvl="1"/>
            <a:r>
              <a:rPr lang="it-IT" dirty="0"/>
              <a:t>Use sliders</a:t>
            </a:r>
          </a:p>
          <a:p>
            <a:pPr lvl="1"/>
            <a:r>
              <a:rPr lang="it-IT" dirty="0"/>
              <a:t>Numbers: 0 100</a:t>
            </a:r>
          </a:p>
          <a:p>
            <a:pPr lvl="1"/>
            <a:r>
              <a:rPr lang="it-IT" dirty="0"/>
              <a:t>Words (</a:t>
            </a:r>
            <a:r>
              <a:rPr lang="it-IT" dirty="0" err="1"/>
              <a:t>Strongly</a:t>
            </a:r>
            <a:r>
              <a:rPr lang="it-IT" dirty="0"/>
              <a:t> Agre…)</a:t>
            </a:r>
          </a:p>
          <a:p>
            <a:pPr lvl="1"/>
            <a:r>
              <a:rPr lang="it-IT" dirty="0" err="1"/>
              <a:t>Icons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Implicit</a:t>
            </a:r>
            <a:r>
              <a:rPr lang="it-IT" dirty="0"/>
              <a:t> </a:t>
            </a:r>
            <a:r>
              <a:rPr lang="it-IT" dirty="0" err="1"/>
              <a:t>measures</a:t>
            </a:r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9281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66B25-6A44-4180-AA79-DDA3AA78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BBE5F-D4FA-4231-A779-DAECDA3FA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3206" cy="4351338"/>
          </a:xfrm>
        </p:spPr>
        <p:txBody>
          <a:bodyPr/>
          <a:lstStyle/>
          <a:p>
            <a:r>
              <a:rPr lang="it-IT" dirty="0" err="1"/>
              <a:t>Compensation</a:t>
            </a:r>
            <a:endParaRPr lang="it-IT" dirty="0"/>
          </a:p>
          <a:p>
            <a:r>
              <a:rPr lang="it-IT" dirty="0" err="1"/>
              <a:t>Factor</a:t>
            </a:r>
            <a:r>
              <a:rPr lang="it-IT" dirty="0"/>
              <a:t> </a:t>
            </a:r>
            <a:r>
              <a:rPr lang="it-IT" dirty="0" err="1"/>
              <a:t>analysis</a:t>
            </a:r>
            <a:endParaRPr lang="it-IT" dirty="0"/>
          </a:p>
          <a:p>
            <a:r>
              <a:rPr lang="it-IT" dirty="0"/>
              <a:t>Item </a:t>
            </a:r>
            <a:r>
              <a:rPr lang="it-IT" dirty="0" err="1"/>
              <a:t>response</a:t>
            </a:r>
            <a:r>
              <a:rPr lang="it-IT" dirty="0"/>
              <a:t> theory</a:t>
            </a:r>
          </a:p>
          <a:p>
            <a:pPr lvl="1"/>
            <a:r>
              <a:rPr lang="it-IT" dirty="0" err="1"/>
              <a:t>Different</a:t>
            </a:r>
            <a:r>
              <a:rPr lang="it-IT" dirty="0"/>
              <a:t> models</a:t>
            </a:r>
          </a:p>
        </p:txBody>
      </p:sp>
    </p:spTree>
    <p:extLst>
      <p:ext uri="{BB962C8B-B14F-4D97-AF65-F5344CB8AC3E}">
        <p14:creationId xmlns:p14="http://schemas.microsoft.com/office/powerpoint/2010/main" val="3167156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AB43B8-A86D-45C0-8908-20DB9FB4AE97}"/>
              </a:ext>
            </a:extLst>
          </p:cNvPr>
          <p:cNvSpPr/>
          <p:nvPr/>
        </p:nvSpPr>
        <p:spPr>
          <a:xfrm>
            <a:off x="5542639" y="744466"/>
            <a:ext cx="1734399" cy="6228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Measur</a:t>
            </a:r>
            <a:r>
              <a:rPr lang="it-IT" dirty="0">
                <a:solidFill>
                  <a:srgbClr val="000000"/>
                </a:solidFill>
              </a:rPr>
              <a:t>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DE1033-D725-49C0-BC69-54802B0FABB1}"/>
              </a:ext>
            </a:extLst>
          </p:cNvPr>
          <p:cNvSpPr/>
          <p:nvPr/>
        </p:nvSpPr>
        <p:spPr>
          <a:xfrm>
            <a:off x="8032518" y="2375682"/>
            <a:ext cx="1734399" cy="6228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Measur</a:t>
            </a:r>
            <a:r>
              <a:rPr lang="it-IT" dirty="0">
                <a:solidFill>
                  <a:srgbClr val="000000"/>
                </a:solidFill>
              </a:rPr>
              <a:t> 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C4170E-F3AF-42DF-B833-77B4981E5FAE}"/>
              </a:ext>
            </a:extLst>
          </p:cNvPr>
          <p:cNvSpPr/>
          <p:nvPr/>
        </p:nvSpPr>
        <p:spPr>
          <a:xfrm>
            <a:off x="1664707" y="1526193"/>
            <a:ext cx="1734399" cy="622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Measur</a:t>
            </a:r>
            <a:r>
              <a:rPr lang="it-IT" dirty="0">
                <a:solidFill>
                  <a:srgbClr val="000000"/>
                </a:solidFill>
              </a:rPr>
              <a:t> 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FE7AE6-919B-4441-AB9B-F7BC91E8A25B}"/>
              </a:ext>
            </a:extLst>
          </p:cNvPr>
          <p:cNvSpPr/>
          <p:nvPr/>
        </p:nvSpPr>
        <p:spPr>
          <a:xfrm>
            <a:off x="1618693" y="4396627"/>
            <a:ext cx="1734399" cy="62280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Measur</a:t>
            </a:r>
            <a:r>
              <a:rPr lang="it-IT" dirty="0">
                <a:solidFill>
                  <a:srgbClr val="000000"/>
                </a:solidFill>
              </a:rPr>
              <a:t> 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AB3A6E-F942-41E6-9381-3BF4EE59EEE6}"/>
              </a:ext>
            </a:extLst>
          </p:cNvPr>
          <p:cNvSpPr/>
          <p:nvPr/>
        </p:nvSpPr>
        <p:spPr>
          <a:xfrm>
            <a:off x="6480699" y="4618220"/>
            <a:ext cx="1734399" cy="6228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Measur</a:t>
            </a:r>
            <a:r>
              <a:rPr lang="it-IT" dirty="0">
                <a:solidFill>
                  <a:srgbClr val="000000"/>
                </a:solidFill>
              </a:rPr>
              <a:t> 3</a:t>
            </a:r>
          </a:p>
        </p:txBody>
      </p:sp>
      <p:pic>
        <p:nvPicPr>
          <p:cNvPr id="10" name="Picture 9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AFD1EEA6-A45F-40B2-B4C9-460E0C79B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76"/>
          <a:stretch/>
        </p:blipFill>
        <p:spPr>
          <a:xfrm>
            <a:off x="1210330" y="913031"/>
            <a:ext cx="567270" cy="996144"/>
          </a:xfrm>
          <a:prstGeom prst="rect">
            <a:avLst/>
          </a:prstGeom>
        </p:spPr>
      </p:pic>
      <p:pic>
        <p:nvPicPr>
          <p:cNvPr id="11" name="Picture 10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DD903CBD-654C-478E-B51B-8E01A385D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80" r="32596"/>
          <a:stretch/>
        </p:blipFill>
        <p:spPr>
          <a:xfrm>
            <a:off x="7246551" y="726362"/>
            <a:ext cx="567270" cy="996144"/>
          </a:xfrm>
          <a:prstGeom prst="rect">
            <a:avLst/>
          </a:prstGeom>
        </p:spPr>
      </p:pic>
      <p:pic>
        <p:nvPicPr>
          <p:cNvPr id="12" name="Picture 11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8888A356-5346-47FE-96D0-6265D9D5F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42" r="-166"/>
          <a:stretch/>
        </p:blipFill>
        <p:spPr>
          <a:xfrm>
            <a:off x="9704625" y="2335384"/>
            <a:ext cx="567270" cy="996144"/>
          </a:xfrm>
          <a:prstGeom prst="rect">
            <a:avLst/>
          </a:prstGeom>
        </p:spPr>
      </p:pic>
      <p:pic>
        <p:nvPicPr>
          <p:cNvPr id="13" name="Picture 12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7D21C0DF-1F74-4E9A-9014-CEDF365D6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80" r="32596"/>
          <a:stretch/>
        </p:blipFill>
        <p:spPr>
          <a:xfrm>
            <a:off x="1220540" y="4618220"/>
            <a:ext cx="567270" cy="996144"/>
          </a:xfrm>
          <a:prstGeom prst="rect">
            <a:avLst/>
          </a:prstGeom>
        </p:spPr>
      </p:pic>
      <p:pic>
        <p:nvPicPr>
          <p:cNvPr id="14" name="Picture 13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ED0BB21E-4DAB-4690-84B3-738F5A2B8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76"/>
          <a:stretch/>
        </p:blipFill>
        <p:spPr>
          <a:xfrm>
            <a:off x="8032518" y="4804889"/>
            <a:ext cx="567270" cy="99614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02BAE9E-A48B-4828-A773-D8F814BCAA87}"/>
              </a:ext>
            </a:extLst>
          </p:cNvPr>
          <p:cNvSpPr/>
          <p:nvPr/>
        </p:nvSpPr>
        <p:spPr>
          <a:xfrm rot="17138686">
            <a:off x="5477522" y="1880999"/>
            <a:ext cx="1109709" cy="2923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DCB87AB-7104-43EF-99D0-6944A6A6487A}"/>
              </a:ext>
            </a:extLst>
          </p:cNvPr>
          <p:cNvSpPr/>
          <p:nvPr/>
        </p:nvSpPr>
        <p:spPr>
          <a:xfrm rot="21272397">
            <a:off x="6701753" y="2739218"/>
            <a:ext cx="1109709" cy="2923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37B3B3D-6ADE-4E1B-BF04-CD21EC1A9983}"/>
              </a:ext>
            </a:extLst>
          </p:cNvPr>
          <p:cNvSpPr/>
          <p:nvPr/>
        </p:nvSpPr>
        <p:spPr>
          <a:xfrm rot="2724020">
            <a:off x="5848654" y="4020479"/>
            <a:ext cx="948233" cy="2923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340FCCE-7D60-4DBC-A084-C50641161EED}"/>
              </a:ext>
            </a:extLst>
          </p:cNvPr>
          <p:cNvSpPr/>
          <p:nvPr/>
        </p:nvSpPr>
        <p:spPr>
          <a:xfrm rot="8709684">
            <a:off x="3422101" y="3944410"/>
            <a:ext cx="1109709" cy="2923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FD4A562-140B-4AE3-812E-1BBC3E297AA1}"/>
              </a:ext>
            </a:extLst>
          </p:cNvPr>
          <p:cNvSpPr/>
          <p:nvPr/>
        </p:nvSpPr>
        <p:spPr>
          <a:xfrm rot="12407327">
            <a:off x="3456616" y="2275285"/>
            <a:ext cx="1109709" cy="2923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46FA9C-2006-477E-9329-B764E7E43053}"/>
              </a:ext>
            </a:extLst>
          </p:cNvPr>
          <p:cNvSpPr/>
          <p:nvPr/>
        </p:nvSpPr>
        <p:spPr>
          <a:xfrm>
            <a:off x="4159483" y="2422923"/>
            <a:ext cx="2697040" cy="150464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dirty="0">
                <a:solidFill>
                  <a:srgbClr val="000000"/>
                </a:solidFill>
              </a:rPr>
              <a:t>Opinion</a:t>
            </a:r>
          </a:p>
        </p:txBody>
      </p:sp>
    </p:spTree>
    <p:extLst>
      <p:ext uri="{BB962C8B-B14F-4D97-AF65-F5344CB8AC3E}">
        <p14:creationId xmlns:p14="http://schemas.microsoft.com/office/powerpoint/2010/main" val="2025730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2E70-7938-4B32-BC16-9EF5A21F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Distortions</a:t>
            </a:r>
            <a:r>
              <a:rPr lang="it-IT" dirty="0"/>
              <a:t> in </a:t>
            </a:r>
            <a:r>
              <a:rPr lang="it-IT" dirty="0" err="1"/>
              <a:t>real</a:t>
            </a:r>
            <a:r>
              <a:rPr lang="it-IT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6CBD4-DE40-4622-AE53-FBDCF5E9F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18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8827-114C-4971-B4D9-30959640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Fundings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747B6C1-FF5C-4E0E-8B0C-9BBE96DCD5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r="-1"/>
          <a:stretch/>
        </p:blipFill>
        <p:spPr>
          <a:xfrm>
            <a:off x="2026321" y="2195677"/>
            <a:ext cx="2291108" cy="224186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6F2EE76-E723-4163-B375-7B3E0D4083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t="24652" r="7452" b="24028"/>
          <a:stretch/>
        </p:blipFill>
        <p:spPr>
          <a:xfrm>
            <a:off x="4899271" y="2195677"/>
            <a:ext cx="5266408" cy="22418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15716F-2154-4A59-B51A-279A7DEED6BF}"/>
              </a:ext>
            </a:extLst>
          </p:cNvPr>
          <p:cNvSpPr txBox="1"/>
          <p:nvPr/>
        </p:nvSpPr>
        <p:spPr>
          <a:xfrm>
            <a:off x="532661" y="5179627"/>
            <a:ext cx="11416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This project has received funding from the European Union’s Horizon 2020 research and innovation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programme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under the Marie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Skłodowska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-Curie grant agreement No 891347 and from the European Research Council (ERC) under the European Union’s Horizon 2020 research and innovation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programme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(grant agreement No. 802421).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18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2E70-7938-4B32-BC16-9EF5A21F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Multiple items </a:t>
            </a:r>
            <a:r>
              <a:rPr lang="it-IT" dirty="0" err="1"/>
              <a:t>scales</a:t>
            </a:r>
            <a:endParaRPr lang="it-IT"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887CCEF-6639-4DA3-B7A7-B35E545F916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2" r="50000" b="1"/>
          <a:stretch/>
        </p:blipFill>
        <p:spPr bwMode="auto">
          <a:xfrm>
            <a:off x="4899430" y="2517774"/>
            <a:ext cx="4138139" cy="3466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D100896-80F7-4665-A012-7408359DC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62" y="3022354"/>
            <a:ext cx="2370338" cy="17085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EEA9A7-B3D4-4F1D-95F7-294F5A2E0758}"/>
              </a:ext>
            </a:extLst>
          </p:cNvPr>
          <p:cNvSpPr/>
          <p:nvPr/>
        </p:nvSpPr>
        <p:spPr>
          <a:xfrm>
            <a:off x="6409678" y="5628443"/>
            <a:ext cx="1216240" cy="2574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8C0710-D458-4A40-88A6-44D5BA7F0234}"/>
              </a:ext>
            </a:extLst>
          </p:cNvPr>
          <p:cNvSpPr/>
          <p:nvPr/>
        </p:nvSpPr>
        <p:spPr>
          <a:xfrm rot="16200000">
            <a:off x="4350875" y="3995768"/>
            <a:ext cx="1462596" cy="329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C78CD-4CC7-48E7-8018-90BE4316F3FD}"/>
              </a:ext>
            </a:extLst>
          </p:cNvPr>
          <p:cNvSpPr txBox="1"/>
          <p:nvPr/>
        </p:nvSpPr>
        <p:spPr>
          <a:xfrm>
            <a:off x="6169980" y="5628443"/>
            <a:ext cx="191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Score from Scale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8A1F-D97B-4E32-ACE7-5DC572885686}"/>
              </a:ext>
            </a:extLst>
          </p:cNvPr>
          <p:cNvSpPr txBox="1"/>
          <p:nvPr/>
        </p:nvSpPr>
        <p:spPr>
          <a:xfrm rot="16200000">
            <a:off x="3711219" y="3887023"/>
            <a:ext cx="270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00000"/>
                </a:solidFill>
              </a:rPr>
              <a:t>Average</a:t>
            </a:r>
            <a:r>
              <a:rPr lang="it-IT" dirty="0">
                <a:solidFill>
                  <a:srgbClr val="000000"/>
                </a:solidFill>
              </a:rPr>
              <a:t> score from Scale 2</a:t>
            </a:r>
          </a:p>
        </p:txBody>
      </p:sp>
    </p:spTree>
    <p:extLst>
      <p:ext uri="{BB962C8B-B14F-4D97-AF65-F5344CB8AC3E}">
        <p14:creationId xmlns:p14="http://schemas.microsoft.com/office/powerpoint/2010/main" val="2202866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2E70-7938-4B32-BC16-9EF5A21F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Distortions</a:t>
            </a:r>
            <a:r>
              <a:rPr lang="it-IT" dirty="0"/>
              <a:t> in </a:t>
            </a:r>
            <a:r>
              <a:rPr lang="it-IT" dirty="0" err="1"/>
              <a:t>real</a:t>
            </a:r>
            <a:r>
              <a:rPr lang="it-IT" dirty="0"/>
              <a:t> data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887CCEF-6639-4DA3-B7A7-B35E545F916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2" r="50000" b="1"/>
          <a:stretch/>
        </p:blipFill>
        <p:spPr bwMode="auto">
          <a:xfrm>
            <a:off x="4899430" y="2517774"/>
            <a:ext cx="4138139" cy="3466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D100896-80F7-4665-A012-7408359DC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62" y="3022354"/>
            <a:ext cx="2370338" cy="17085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EEA9A7-B3D4-4F1D-95F7-294F5A2E0758}"/>
              </a:ext>
            </a:extLst>
          </p:cNvPr>
          <p:cNvSpPr/>
          <p:nvPr/>
        </p:nvSpPr>
        <p:spPr>
          <a:xfrm>
            <a:off x="6409678" y="5628443"/>
            <a:ext cx="1216240" cy="2574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8C0710-D458-4A40-88A6-44D5BA7F0234}"/>
              </a:ext>
            </a:extLst>
          </p:cNvPr>
          <p:cNvSpPr/>
          <p:nvPr/>
        </p:nvSpPr>
        <p:spPr>
          <a:xfrm rot="16200000">
            <a:off x="4350875" y="3995768"/>
            <a:ext cx="1462596" cy="329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C78CD-4CC7-48E7-8018-90BE4316F3FD}"/>
              </a:ext>
            </a:extLst>
          </p:cNvPr>
          <p:cNvSpPr txBox="1"/>
          <p:nvPr/>
        </p:nvSpPr>
        <p:spPr>
          <a:xfrm>
            <a:off x="6169980" y="5628443"/>
            <a:ext cx="191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Score from Scale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8A1F-D97B-4E32-ACE7-5DC572885686}"/>
              </a:ext>
            </a:extLst>
          </p:cNvPr>
          <p:cNvSpPr txBox="1"/>
          <p:nvPr/>
        </p:nvSpPr>
        <p:spPr>
          <a:xfrm rot="16200000">
            <a:off x="3711219" y="3887023"/>
            <a:ext cx="270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00000"/>
                </a:solidFill>
              </a:rPr>
              <a:t>Average</a:t>
            </a:r>
            <a:r>
              <a:rPr lang="it-IT" dirty="0">
                <a:solidFill>
                  <a:srgbClr val="000000"/>
                </a:solidFill>
              </a:rPr>
              <a:t> score from Scale 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5FA557-8216-4A4D-AA4A-49DEC4D03C21}"/>
              </a:ext>
            </a:extLst>
          </p:cNvPr>
          <p:cNvSpPr/>
          <p:nvPr/>
        </p:nvSpPr>
        <p:spPr>
          <a:xfrm>
            <a:off x="6356412" y="3089429"/>
            <a:ext cx="2681157" cy="218390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101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2C53-E5F0-4561-BBCA-B99E1E1F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Single item </a:t>
            </a:r>
            <a:r>
              <a:rPr lang="it-IT" dirty="0" err="1"/>
              <a:t>scales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40ED8-E38A-48D4-88AA-EA3BCC98E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C41643A-BF26-4BFB-8380-707C41168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255" y="1895744"/>
            <a:ext cx="6729889" cy="42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8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4AF8-E327-4931-8B9E-56F83815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Using </a:t>
            </a:r>
            <a:r>
              <a:rPr lang="it-IT" dirty="0" err="1"/>
              <a:t>factor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…</a:t>
            </a: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011C7046-DF61-4029-9F65-8B75B22F5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233" y="1926675"/>
            <a:ext cx="5077534" cy="344853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C925286-6493-4CD5-A440-B27247E060BC}"/>
              </a:ext>
            </a:extLst>
          </p:cNvPr>
          <p:cNvSpPr/>
          <p:nvPr/>
        </p:nvSpPr>
        <p:spPr>
          <a:xfrm>
            <a:off x="6764784" y="2121763"/>
            <a:ext cx="1802167" cy="174002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801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28BAC-B043-4951-ADD9-23FDFD31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dirty="0" err="1"/>
              <a:t>distortions</a:t>
            </a:r>
            <a:r>
              <a:rPr lang="it-IT" dirty="0"/>
              <a:t> on ABM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BC5A-1B71-4F13-BB88-4D52CAC07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1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Right 7">
            <a:extLst>
              <a:ext uri="{FF2B5EF4-FFF2-40B4-BE49-F238E27FC236}">
                <a16:creationId xmlns:a16="http://schemas.microsoft.com/office/drawing/2014/main" id="{0CE0B06B-F27F-4C97-8E1A-2371DE0E985A}"/>
              </a:ext>
            </a:extLst>
          </p:cNvPr>
          <p:cNvSpPr/>
          <p:nvPr/>
        </p:nvSpPr>
        <p:spPr>
          <a:xfrm>
            <a:off x="4441980" y="3856819"/>
            <a:ext cx="4693141" cy="24466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8947A-F78A-4718-B3F3-7A6FC5C2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Just plug the data in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8E5BF8-31D5-4C9D-B531-E5FA31B723B7}"/>
              </a:ext>
            </a:extLst>
          </p:cNvPr>
          <p:cNvSpPr/>
          <p:nvPr/>
        </p:nvSpPr>
        <p:spPr>
          <a:xfrm>
            <a:off x="5283847" y="2901472"/>
            <a:ext cx="3054584" cy="22062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95B428-2F1B-4B24-9812-0C18A32A1747}"/>
              </a:ext>
            </a:extLst>
          </p:cNvPr>
          <p:cNvSpPr/>
          <p:nvPr/>
        </p:nvSpPr>
        <p:spPr>
          <a:xfrm>
            <a:off x="399323" y="3598099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Population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BCD9ED-78EA-4C53-8AA8-403E4B3C4DDD}"/>
              </a:ext>
            </a:extLst>
          </p:cNvPr>
          <p:cNvSpPr/>
          <p:nvPr/>
        </p:nvSpPr>
        <p:spPr>
          <a:xfrm>
            <a:off x="9278077" y="3598099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Prediction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5D42DC-BA53-492F-98DA-BD5C030E368C}"/>
              </a:ext>
            </a:extLst>
          </p:cNvPr>
          <p:cNvSpPr/>
          <p:nvPr/>
        </p:nvSpPr>
        <p:spPr>
          <a:xfrm>
            <a:off x="2667802" y="3598099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Measurement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C3F8C5C-D852-4A7A-BB8E-8FB343BBC9A0}"/>
              </a:ext>
            </a:extLst>
          </p:cNvPr>
          <p:cNvSpPr/>
          <p:nvPr/>
        </p:nvSpPr>
        <p:spPr>
          <a:xfrm>
            <a:off x="2206699" y="3856819"/>
            <a:ext cx="394458" cy="24466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855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Right 7">
            <a:extLst>
              <a:ext uri="{FF2B5EF4-FFF2-40B4-BE49-F238E27FC236}">
                <a16:creationId xmlns:a16="http://schemas.microsoft.com/office/drawing/2014/main" id="{0CE0B06B-F27F-4C97-8E1A-2371DE0E985A}"/>
              </a:ext>
            </a:extLst>
          </p:cNvPr>
          <p:cNvSpPr/>
          <p:nvPr/>
        </p:nvSpPr>
        <p:spPr>
          <a:xfrm>
            <a:off x="4441980" y="3856819"/>
            <a:ext cx="4693141" cy="24466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8947A-F78A-4718-B3F3-7A6FC5C2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Just plug the data in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8E5BF8-31D5-4C9D-B531-E5FA31B723B7}"/>
              </a:ext>
            </a:extLst>
          </p:cNvPr>
          <p:cNvSpPr/>
          <p:nvPr/>
        </p:nvSpPr>
        <p:spPr>
          <a:xfrm>
            <a:off x="5283847" y="2901472"/>
            <a:ext cx="3054584" cy="22062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95B428-2F1B-4B24-9812-0C18A32A1747}"/>
              </a:ext>
            </a:extLst>
          </p:cNvPr>
          <p:cNvSpPr/>
          <p:nvPr/>
        </p:nvSpPr>
        <p:spPr>
          <a:xfrm>
            <a:off x="399323" y="3598099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Population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BCD9ED-78EA-4C53-8AA8-403E4B3C4DDD}"/>
              </a:ext>
            </a:extLst>
          </p:cNvPr>
          <p:cNvSpPr/>
          <p:nvPr/>
        </p:nvSpPr>
        <p:spPr>
          <a:xfrm>
            <a:off x="9278077" y="3598099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Prediction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5D42DC-BA53-492F-98DA-BD5C030E368C}"/>
              </a:ext>
            </a:extLst>
          </p:cNvPr>
          <p:cNvSpPr/>
          <p:nvPr/>
        </p:nvSpPr>
        <p:spPr>
          <a:xfrm>
            <a:off x="2667802" y="3598099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Measurement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C3F8C5C-D852-4A7A-BB8E-8FB343BBC9A0}"/>
              </a:ext>
            </a:extLst>
          </p:cNvPr>
          <p:cNvSpPr/>
          <p:nvPr/>
        </p:nvSpPr>
        <p:spPr>
          <a:xfrm>
            <a:off x="2206699" y="3856819"/>
            <a:ext cx="394458" cy="24466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77B4F7-FEB9-4B97-8DB3-917256F16307}"/>
              </a:ext>
            </a:extLst>
          </p:cNvPr>
          <p:cNvSpPr/>
          <p:nvPr/>
        </p:nvSpPr>
        <p:spPr>
          <a:xfrm>
            <a:off x="8913181" y="5548544"/>
            <a:ext cx="2938508" cy="630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Predictions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depend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only</a:t>
            </a:r>
            <a:r>
              <a:rPr lang="it-IT" dirty="0">
                <a:solidFill>
                  <a:schemeClr val="tx1"/>
                </a:solidFill>
              </a:rPr>
              <a:t> on the model or </a:t>
            </a:r>
            <a:r>
              <a:rPr lang="it-IT" dirty="0" err="1">
                <a:solidFill>
                  <a:schemeClr val="tx1"/>
                </a:solidFill>
              </a:rPr>
              <a:t>noise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09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947A-F78A-4718-B3F3-7A6FC5C2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Hidden</a:t>
            </a:r>
            <a:r>
              <a:rPr lang="it-IT" dirty="0"/>
              <a:t> </a:t>
            </a:r>
            <a:r>
              <a:rPr lang="it-IT" dirty="0" err="1"/>
              <a:t>assumption</a:t>
            </a:r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95B428-2F1B-4B24-9812-0C18A32A1747}"/>
              </a:ext>
            </a:extLst>
          </p:cNvPr>
          <p:cNvSpPr/>
          <p:nvPr/>
        </p:nvSpPr>
        <p:spPr>
          <a:xfrm>
            <a:off x="399323" y="3598099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Population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BCD9ED-78EA-4C53-8AA8-403E4B3C4DDD}"/>
              </a:ext>
            </a:extLst>
          </p:cNvPr>
          <p:cNvSpPr/>
          <p:nvPr/>
        </p:nvSpPr>
        <p:spPr>
          <a:xfrm>
            <a:off x="9278077" y="3598099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Pred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5D42DC-BA53-492F-98DA-BD5C030E368C}"/>
              </a:ext>
            </a:extLst>
          </p:cNvPr>
          <p:cNvSpPr/>
          <p:nvPr/>
        </p:nvSpPr>
        <p:spPr>
          <a:xfrm>
            <a:off x="3045022" y="3022477"/>
            <a:ext cx="1460316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Scale1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A2E4A0-7144-4B06-8888-68F66F1CD908}"/>
              </a:ext>
            </a:extLst>
          </p:cNvPr>
          <p:cNvSpPr/>
          <p:nvPr/>
        </p:nvSpPr>
        <p:spPr>
          <a:xfrm>
            <a:off x="3045022" y="4066219"/>
            <a:ext cx="1460316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Scale2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C0DF63C-7197-4BF1-924A-035D3F50D838}"/>
              </a:ext>
            </a:extLst>
          </p:cNvPr>
          <p:cNvSpPr/>
          <p:nvPr/>
        </p:nvSpPr>
        <p:spPr>
          <a:xfrm rot="19923658">
            <a:off x="2236606" y="3593956"/>
            <a:ext cx="647533" cy="2094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D1F68E4-1D5A-41DB-9C6D-BFF5349A314C}"/>
              </a:ext>
            </a:extLst>
          </p:cNvPr>
          <p:cNvSpPr/>
          <p:nvPr/>
        </p:nvSpPr>
        <p:spPr>
          <a:xfrm rot="1970954">
            <a:off x="2244034" y="4199627"/>
            <a:ext cx="647533" cy="2094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7A41F1F-79C8-4102-90E2-0CB208175252}"/>
              </a:ext>
            </a:extLst>
          </p:cNvPr>
          <p:cNvSpPr/>
          <p:nvPr/>
        </p:nvSpPr>
        <p:spPr>
          <a:xfrm rot="361970">
            <a:off x="4542885" y="3470636"/>
            <a:ext cx="4536507" cy="27777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35D0E0C-3EF1-4EEA-8770-E1FDCAEAB353}"/>
              </a:ext>
            </a:extLst>
          </p:cNvPr>
          <p:cNvSpPr/>
          <p:nvPr/>
        </p:nvSpPr>
        <p:spPr>
          <a:xfrm rot="21299152">
            <a:off x="4544308" y="4227367"/>
            <a:ext cx="4536507" cy="27777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8E5BF8-31D5-4C9D-B531-E5FA31B723B7}"/>
              </a:ext>
            </a:extLst>
          </p:cNvPr>
          <p:cNvSpPr/>
          <p:nvPr/>
        </p:nvSpPr>
        <p:spPr>
          <a:xfrm>
            <a:off x="5321170" y="2901472"/>
            <a:ext cx="3054584" cy="22062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982760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24C3E-D6EF-4C8E-8D9F-D5E407A9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</a:t>
            </a:r>
            <a:r>
              <a:rPr lang="it-IT" dirty="0" err="1"/>
              <a:t>simulations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F71B9-3256-4829-AD26-5ACED1B7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944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66F7-E166-415D-BB90-08412730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Simulations</a:t>
            </a:r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3DEBA3-395D-4DD8-946C-A6BEADB05CC4}"/>
              </a:ext>
            </a:extLst>
          </p:cNvPr>
          <p:cNvSpPr/>
          <p:nvPr/>
        </p:nvSpPr>
        <p:spPr>
          <a:xfrm>
            <a:off x="629276" y="3697747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Generate the </a:t>
            </a:r>
            <a:r>
              <a:rPr lang="it-IT" dirty="0" err="1">
                <a:solidFill>
                  <a:schemeClr val="tx1"/>
                </a:solidFill>
              </a:rPr>
              <a:t>intial</a:t>
            </a:r>
            <a:r>
              <a:rPr lang="it-IT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406A55-405D-4152-8C71-A1153E8DFBC7}"/>
              </a:ext>
            </a:extLst>
          </p:cNvPr>
          <p:cNvSpPr/>
          <p:nvPr/>
        </p:nvSpPr>
        <p:spPr>
          <a:xfrm>
            <a:off x="9269200" y="3144813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Pred</a:t>
            </a:r>
            <a:r>
              <a:rPr lang="it-IT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499E43-6905-4E03-B165-67560AD4D0B8}"/>
              </a:ext>
            </a:extLst>
          </p:cNvPr>
          <p:cNvSpPr/>
          <p:nvPr/>
        </p:nvSpPr>
        <p:spPr>
          <a:xfrm>
            <a:off x="3063364" y="3195197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Scale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96CE0F-5B8E-4DAE-8303-7015DB5856F6}"/>
              </a:ext>
            </a:extLst>
          </p:cNvPr>
          <p:cNvSpPr/>
          <p:nvPr/>
        </p:nvSpPr>
        <p:spPr>
          <a:xfrm>
            <a:off x="9269200" y="4510793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Pred</a:t>
            </a:r>
            <a:r>
              <a:rPr lang="it-IT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68E810-4B3A-4576-81CC-CF8351316AC2}"/>
              </a:ext>
            </a:extLst>
          </p:cNvPr>
          <p:cNvSpPr/>
          <p:nvPr/>
        </p:nvSpPr>
        <p:spPr>
          <a:xfrm>
            <a:off x="3063363" y="4465073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Scale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24FC4-884A-4846-8713-EBA07F172DFC}"/>
              </a:ext>
            </a:extLst>
          </p:cNvPr>
          <p:cNvSpPr txBox="1"/>
          <p:nvPr/>
        </p:nvSpPr>
        <p:spPr>
          <a:xfrm>
            <a:off x="5850385" y="5902489"/>
            <a:ext cx="16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Reference scale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1B99ED-35AD-47AA-97E9-2B0ED424F089}"/>
              </a:ext>
            </a:extLst>
          </p:cNvPr>
          <p:cNvSpPr txBox="1"/>
          <p:nvPr/>
        </p:nvSpPr>
        <p:spPr>
          <a:xfrm>
            <a:off x="6096000" y="2704760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Deffuant model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097DB45-27B9-439C-B3D1-DF92CEB50029}"/>
              </a:ext>
            </a:extLst>
          </p:cNvPr>
          <p:cNvSpPr/>
          <p:nvPr/>
        </p:nvSpPr>
        <p:spPr>
          <a:xfrm rot="19235168">
            <a:off x="2345927" y="3721967"/>
            <a:ext cx="677185" cy="2271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5576EBE-353D-4E58-99FD-73F3898904D8}"/>
              </a:ext>
            </a:extLst>
          </p:cNvPr>
          <p:cNvSpPr/>
          <p:nvPr/>
        </p:nvSpPr>
        <p:spPr>
          <a:xfrm rot="1779864">
            <a:off x="2345925" y="4432225"/>
            <a:ext cx="677185" cy="2271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A94DB25-989D-4828-BFED-F010A8A8B015}"/>
              </a:ext>
            </a:extLst>
          </p:cNvPr>
          <p:cNvSpPr/>
          <p:nvPr/>
        </p:nvSpPr>
        <p:spPr>
          <a:xfrm>
            <a:off x="4886843" y="3488164"/>
            <a:ext cx="4177258" cy="20958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5ED370C-939A-412B-AC72-8B442BE17FEC}"/>
              </a:ext>
            </a:extLst>
          </p:cNvPr>
          <p:cNvSpPr/>
          <p:nvPr/>
        </p:nvSpPr>
        <p:spPr>
          <a:xfrm>
            <a:off x="4905148" y="4766804"/>
            <a:ext cx="4177258" cy="20958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A40E3B-7E79-43EF-B230-B46DDC9FC7B9}"/>
              </a:ext>
            </a:extLst>
          </p:cNvPr>
          <p:cNvSpPr/>
          <p:nvPr/>
        </p:nvSpPr>
        <p:spPr>
          <a:xfrm>
            <a:off x="5388376" y="3117540"/>
            <a:ext cx="3054584" cy="22062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B1DE71-354E-492C-A24D-AF80FBE2B86B}"/>
              </a:ext>
            </a:extLst>
          </p:cNvPr>
          <p:cNvSpPr/>
          <p:nvPr/>
        </p:nvSpPr>
        <p:spPr>
          <a:xfrm>
            <a:off x="2707689" y="4181383"/>
            <a:ext cx="8745960" cy="163420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064E7DA-6DEB-4FBA-9BD5-FAA129886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07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32AD-5839-407D-AF6E-D15A6BAD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468" y="587067"/>
            <a:ext cx="4124417" cy="1325563"/>
          </a:xfrm>
        </p:spPr>
        <p:txBody>
          <a:bodyPr/>
          <a:lstStyle/>
          <a:p>
            <a:r>
              <a:rPr lang="it-IT" dirty="0" err="1">
                <a:solidFill>
                  <a:srgbClr val="FF0000"/>
                </a:solidFill>
              </a:rPr>
              <a:t>Distortions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E824E-65FA-4212-BDF1-B23EAB6F6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468" y="1912630"/>
            <a:ext cx="3032464" cy="3358934"/>
          </a:xfrm>
        </p:spPr>
        <p:txBody>
          <a:bodyPr/>
          <a:lstStyle/>
          <a:p>
            <a:r>
              <a:rPr lang="it-IT" dirty="0"/>
              <a:t>Opinion</a:t>
            </a:r>
          </a:p>
          <a:p>
            <a:r>
              <a:rPr lang="it-IT" dirty="0" err="1"/>
              <a:t>Happiness</a:t>
            </a:r>
            <a:endParaRPr lang="it-IT" dirty="0"/>
          </a:p>
          <a:p>
            <a:r>
              <a:rPr lang="it-IT" dirty="0" err="1"/>
              <a:t>Stubborness</a:t>
            </a:r>
            <a:endParaRPr lang="it-IT" dirty="0"/>
          </a:p>
          <a:p>
            <a:r>
              <a:rPr lang="it-IT" dirty="0"/>
              <a:t>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C0D120-93DE-4B1A-ACBB-7D878B35F1F8}"/>
              </a:ext>
            </a:extLst>
          </p:cNvPr>
          <p:cNvSpPr txBox="1">
            <a:spLocks/>
          </p:cNvSpPr>
          <p:nvPr/>
        </p:nvSpPr>
        <p:spPr>
          <a:xfrm>
            <a:off x="935115" y="1912630"/>
            <a:ext cx="3032464" cy="335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Position</a:t>
            </a:r>
          </a:p>
          <a:p>
            <a:r>
              <a:rPr lang="it-IT" dirty="0"/>
              <a:t>Speed</a:t>
            </a:r>
          </a:p>
          <a:p>
            <a:r>
              <a:rPr lang="it-IT" dirty="0"/>
              <a:t>Power</a:t>
            </a:r>
          </a:p>
          <a:p>
            <a:r>
              <a:rPr lang="it-IT" dirty="0" err="1"/>
              <a:t>Income</a:t>
            </a:r>
            <a:endParaRPr lang="it-IT" dirty="0"/>
          </a:p>
          <a:p>
            <a:r>
              <a:rPr lang="it-IT" dirty="0"/>
              <a:t>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1E8AE3-0A33-4127-B24E-440A2EAACD22}"/>
              </a:ext>
            </a:extLst>
          </p:cNvPr>
          <p:cNvSpPr txBox="1">
            <a:spLocks/>
          </p:cNvSpPr>
          <p:nvPr/>
        </p:nvSpPr>
        <p:spPr>
          <a:xfrm>
            <a:off x="935115" y="587067"/>
            <a:ext cx="4645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No </a:t>
            </a:r>
            <a:r>
              <a:rPr lang="it-IT" dirty="0" err="1"/>
              <a:t>distortions</a:t>
            </a:r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08C3A-749F-45CA-A3AA-6BAABBCFEF8E}"/>
              </a:ext>
            </a:extLst>
          </p:cNvPr>
          <p:cNvSpPr txBox="1"/>
          <p:nvPr/>
        </p:nvSpPr>
        <p:spPr>
          <a:xfrm>
            <a:off x="1642369" y="5406500"/>
            <a:ext cx="116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Have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units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7F56C-B4A3-4F33-AD8E-8B420CE9E211}"/>
              </a:ext>
            </a:extLst>
          </p:cNvPr>
          <p:cNvSpPr txBox="1"/>
          <p:nvPr/>
        </p:nvSpPr>
        <p:spPr>
          <a:xfrm>
            <a:off x="7813829" y="5406500"/>
            <a:ext cx="183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Do </a:t>
            </a:r>
            <a:r>
              <a:rPr lang="it-IT" dirty="0" err="1">
                <a:solidFill>
                  <a:schemeClr val="accent1"/>
                </a:solidFill>
              </a:rPr>
              <a:t>not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have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units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61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66F7-E166-415D-BB90-08412730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Simulations</a:t>
            </a:r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3DEBA3-395D-4DD8-946C-A6BEADB05CC4}"/>
              </a:ext>
            </a:extLst>
          </p:cNvPr>
          <p:cNvSpPr/>
          <p:nvPr/>
        </p:nvSpPr>
        <p:spPr>
          <a:xfrm>
            <a:off x="629276" y="3697747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Generate the </a:t>
            </a:r>
            <a:r>
              <a:rPr lang="it-IT" dirty="0" err="1">
                <a:solidFill>
                  <a:schemeClr val="tx1"/>
                </a:solidFill>
              </a:rPr>
              <a:t>intial</a:t>
            </a:r>
            <a:r>
              <a:rPr lang="it-IT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499E43-6905-4E03-B165-67560AD4D0B8}"/>
              </a:ext>
            </a:extLst>
          </p:cNvPr>
          <p:cNvSpPr/>
          <p:nvPr/>
        </p:nvSpPr>
        <p:spPr>
          <a:xfrm>
            <a:off x="3063364" y="3195197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Scale 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68E810-4B3A-4576-81CC-CF8351316AC2}"/>
              </a:ext>
            </a:extLst>
          </p:cNvPr>
          <p:cNvSpPr/>
          <p:nvPr/>
        </p:nvSpPr>
        <p:spPr>
          <a:xfrm>
            <a:off x="3063363" y="4465073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Scale 2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097DB45-27B9-439C-B3D1-DF92CEB50029}"/>
              </a:ext>
            </a:extLst>
          </p:cNvPr>
          <p:cNvSpPr/>
          <p:nvPr/>
        </p:nvSpPr>
        <p:spPr>
          <a:xfrm rot="19235168">
            <a:off x="2345927" y="3721967"/>
            <a:ext cx="677185" cy="2271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5576EBE-353D-4E58-99FD-73F3898904D8}"/>
              </a:ext>
            </a:extLst>
          </p:cNvPr>
          <p:cNvSpPr/>
          <p:nvPr/>
        </p:nvSpPr>
        <p:spPr>
          <a:xfrm rot="1779864">
            <a:off x="2345925" y="4432225"/>
            <a:ext cx="677185" cy="2271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60342254-613B-48D9-B79D-6745B19E3504}"/>
              </a:ext>
            </a:extLst>
          </p:cNvPr>
          <p:cNvSpPr/>
          <p:nvPr/>
        </p:nvSpPr>
        <p:spPr>
          <a:xfrm rot="10800000" flipH="1">
            <a:off x="4856086" y="3601720"/>
            <a:ext cx="408373" cy="1190107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8B51B-08AF-4612-9137-95B0351D5056}"/>
              </a:ext>
            </a:extLst>
          </p:cNvPr>
          <p:cNvSpPr txBox="1"/>
          <p:nvPr/>
        </p:nvSpPr>
        <p:spPr>
          <a:xfrm>
            <a:off x="5485908" y="3340110"/>
            <a:ext cx="3199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4"/>
                </a:solidFill>
              </a:rPr>
              <a:t>Scale </a:t>
            </a:r>
            <a:r>
              <a:rPr lang="it-IT" sz="2800" dirty="0" err="1">
                <a:solidFill>
                  <a:schemeClr val="accent4"/>
                </a:solidFill>
              </a:rPr>
              <a:t>transformation</a:t>
            </a:r>
            <a:endParaRPr lang="it-IT" sz="28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4B9CBF-6B03-435B-A722-E0702CD1CF5A}"/>
                  </a:ext>
                </a:extLst>
              </p:cNvPr>
              <p:cNvSpPr txBox="1"/>
              <p:nvPr/>
            </p:nvSpPr>
            <p:spPr>
              <a:xfrm>
                <a:off x="6689787" y="4105508"/>
                <a:ext cx="82509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4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4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4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it-IT" sz="4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4B9CBF-6B03-435B-A722-E0702CD1C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787" y="4105508"/>
                <a:ext cx="825098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8AAB823-E29C-4D3A-BCD8-1DB69414408B}"/>
              </a:ext>
            </a:extLst>
          </p:cNvPr>
          <p:cNvSpPr txBox="1"/>
          <p:nvPr/>
        </p:nvSpPr>
        <p:spPr>
          <a:xfrm>
            <a:off x="4501848" y="5657665"/>
            <a:ext cx="520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4"/>
                </a:solidFill>
              </a:rPr>
              <a:t>Opinions in the </a:t>
            </a:r>
            <a:r>
              <a:rPr lang="it-IT" sz="2800" dirty="0" err="1">
                <a:solidFill>
                  <a:schemeClr val="accent4"/>
                </a:solidFill>
              </a:rPr>
              <a:t>same</a:t>
            </a:r>
            <a:r>
              <a:rPr lang="it-IT" sz="2800" dirty="0">
                <a:solidFill>
                  <a:schemeClr val="accent4"/>
                </a:solidFill>
              </a:rPr>
              <a:t> </a:t>
            </a:r>
            <a:r>
              <a:rPr lang="it-IT" sz="2800" dirty="0" err="1">
                <a:solidFill>
                  <a:schemeClr val="accent4"/>
                </a:solidFill>
              </a:rPr>
              <a:t>interval</a:t>
            </a:r>
            <a:r>
              <a:rPr lang="it-IT" sz="2800" dirty="0">
                <a:solidFill>
                  <a:schemeClr val="accent4"/>
                </a:solidFill>
              </a:rPr>
              <a:t> (0,1)</a:t>
            </a:r>
          </a:p>
        </p:txBody>
      </p:sp>
    </p:spTree>
    <p:extLst>
      <p:ext uri="{BB962C8B-B14F-4D97-AF65-F5344CB8AC3E}">
        <p14:creationId xmlns:p14="http://schemas.microsoft.com/office/powerpoint/2010/main" val="1141553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BA11-0EBF-4BD9-BB6B-26FBBC9E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Simulations</a:t>
            </a:r>
            <a:endParaRPr lang="it-IT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5CAB31-EDF8-4961-A599-D2FBA3F5CC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08393"/>
              </p:ext>
            </p:extLst>
          </p:nvPr>
        </p:nvGraphicFramePr>
        <p:xfrm>
          <a:off x="1139923" y="4279036"/>
          <a:ext cx="9912153" cy="143946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330921">
                  <a:extLst>
                    <a:ext uri="{9D8B030D-6E8A-4147-A177-3AD203B41FA5}">
                      <a16:colId xmlns:a16="http://schemas.microsoft.com/office/drawing/2014/main" val="2256814900"/>
                    </a:ext>
                  </a:extLst>
                </a:gridCol>
                <a:gridCol w="953036">
                  <a:extLst>
                    <a:ext uri="{9D8B030D-6E8A-4147-A177-3AD203B41FA5}">
                      <a16:colId xmlns:a16="http://schemas.microsoft.com/office/drawing/2014/main" val="1418904810"/>
                    </a:ext>
                  </a:extLst>
                </a:gridCol>
                <a:gridCol w="1157049">
                  <a:extLst>
                    <a:ext uri="{9D8B030D-6E8A-4147-A177-3AD203B41FA5}">
                      <a16:colId xmlns:a16="http://schemas.microsoft.com/office/drawing/2014/main" val="3507805818"/>
                    </a:ext>
                  </a:extLst>
                </a:gridCol>
                <a:gridCol w="1157049">
                  <a:extLst>
                    <a:ext uri="{9D8B030D-6E8A-4147-A177-3AD203B41FA5}">
                      <a16:colId xmlns:a16="http://schemas.microsoft.com/office/drawing/2014/main" val="3120368028"/>
                    </a:ext>
                  </a:extLst>
                </a:gridCol>
                <a:gridCol w="1157049">
                  <a:extLst>
                    <a:ext uri="{9D8B030D-6E8A-4147-A177-3AD203B41FA5}">
                      <a16:colId xmlns:a16="http://schemas.microsoft.com/office/drawing/2014/main" val="3190392530"/>
                    </a:ext>
                  </a:extLst>
                </a:gridCol>
                <a:gridCol w="1157049">
                  <a:extLst>
                    <a:ext uri="{9D8B030D-6E8A-4147-A177-3AD203B41FA5}">
                      <a16:colId xmlns:a16="http://schemas.microsoft.com/office/drawing/2014/main" val="317159395"/>
                    </a:ext>
                  </a:extLst>
                </a:gridCol>
              </a:tblGrid>
              <a:tr h="71973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700" dirty="0">
                          <a:effectLst/>
                        </a:rPr>
                        <a:t>Distortion’s magnitude (n)</a:t>
                      </a:r>
                      <a:endParaRPr lang="it-IT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382" marR="157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700">
                          <a:effectLst/>
                        </a:rPr>
                        <a:t>1</a:t>
                      </a:r>
                      <a:endParaRPr lang="it-IT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382" marR="157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700" dirty="0">
                          <a:effectLst/>
                        </a:rPr>
                        <a:t>2</a:t>
                      </a:r>
                      <a:endParaRPr lang="it-IT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382" marR="157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700">
                          <a:effectLst/>
                        </a:rPr>
                        <a:t>5</a:t>
                      </a:r>
                      <a:endParaRPr lang="it-IT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382" marR="157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700">
                          <a:effectLst/>
                        </a:rPr>
                        <a:t>10</a:t>
                      </a:r>
                      <a:endParaRPr lang="it-IT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382" marR="157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700">
                          <a:effectLst/>
                        </a:rPr>
                        <a:t>100</a:t>
                      </a:r>
                      <a:endParaRPr lang="it-IT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382" marR="157382" marT="0" marB="0"/>
                </a:tc>
                <a:extLst>
                  <a:ext uri="{0D108BD9-81ED-4DB2-BD59-A6C34878D82A}">
                    <a16:rowId xmlns:a16="http://schemas.microsoft.com/office/drawing/2014/main" val="1631369358"/>
                  </a:ext>
                </a:extLst>
              </a:tr>
              <a:tr h="71973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700">
                          <a:effectLst/>
                        </a:rPr>
                        <a:t>Error</a:t>
                      </a:r>
                      <a:endParaRPr lang="it-IT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382" marR="157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700" dirty="0">
                          <a:effectLst/>
                        </a:rPr>
                        <a:t>0%</a:t>
                      </a:r>
                      <a:endParaRPr lang="it-IT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382" marR="157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700">
                          <a:effectLst/>
                        </a:rPr>
                        <a:t>17%</a:t>
                      </a:r>
                      <a:endParaRPr lang="it-IT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382" marR="157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700">
                          <a:effectLst/>
                        </a:rPr>
                        <a:t>34%</a:t>
                      </a:r>
                      <a:endParaRPr lang="it-IT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382" marR="157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700">
                          <a:effectLst/>
                        </a:rPr>
                        <a:t>41%</a:t>
                      </a:r>
                      <a:endParaRPr lang="it-IT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382" marR="157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700" dirty="0">
                          <a:effectLst/>
                        </a:rPr>
                        <a:t>50%</a:t>
                      </a:r>
                      <a:endParaRPr lang="it-IT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382" marR="157382" marT="0" marB="0"/>
                </a:tc>
                <a:extLst>
                  <a:ext uri="{0D108BD9-81ED-4DB2-BD59-A6C34878D82A}">
                    <a16:rowId xmlns:a16="http://schemas.microsoft.com/office/drawing/2014/main" val="654310166"/>
                  </a:ext>
                </a:extLst>
              </a:tr>
            </a:tbl>
          </a:graphicData>
        </a:graphic>
      </p:graphicFrame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5E66024A-349E-455F-A696-8D2F71331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254" y="2120748"/>
            <a:ext cx="2214872" cy="1490871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192BE993-80B7-4172-987E-9535A6C7B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637" y="1656886"/>
            <a:ext cx="2283521" cy="1561133"/>
          </a:xfrm>
          <a:prstGeom prst="rect">
            <a:avLst/>
          </a:prstGeom>
        </p:spPr>
      </p:pic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5901B94A-E793-44A9-B118-F145E90D5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279" y="2091859"/>
            <a:ext cx="2283521" cy="1548651"/>
          </a:xfrm>
          <a:prstGeom prst="rect">
            <a:avLst/>
          </a:prstGeom>
        </p:spPr>
      </p:pic>
      <p:sp>
        <p:nvSpPr>
          <p:cNvPr id="16" name="Arrow: Up 15">
            <a:extLst>
              <a:ext uri="{FF2B5EF4-FFF2-40B4-BE49-F238E27FC236}">
                <a16:creationId xmlns:a16="http://schemas.microsoft.com/office/drawing/2014/main" id="{418440BB-42A4-4124-8111-8B666276122B}"/>
              </a:ext>
            </a:extLst>
          </p:cNvPr>
          <p:cNvSpPr/>
          <p:nvPr/>
        </p:nvSpPr>
        <p:spPr>
          <a:xfrm rot="19411145">
            <a:off x="5134638" y="3533823"/>
            <a:ext cx="297115" cy="116458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EF2061FC-DD9C-441E-BD50-5C2C64F6E950}"/>
              </a:ext>
            </a:extLst>
          </p:cNvPr>
          <p:cNvSpPr/>
          <p:nvPr/>
        </p:nvSpPr>
        <p:spPr>
          <a:xfrm rot="770169">
            <a:off x="6798838" y="3326744"/>
            <a:ext cx="297115" cy="116458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048004F3-60A0-481F-8D22-D733D54ED7CE}"/>
              </a:ext>
            </a:extLst>
          </p:cNvPr>
          <p:cNvSpPr/>
          <p:nvPr/>
        </p:nvSpPr>
        <p:spPr>
          <a:xfrm rot="1437970">
            <a:off x="9344322" y="3671505"/>
            <a:ext cx="297115" cy="919022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35B2DA-2D75-4178-83E2-AAB9C070981A}"/>
                  </a:ext>
                </a:extLst>
              </p:cNvPr>
              <p:cNvSpPr txBox="1"/>
              <p:nvPr/>
            </p:nvSpPr>
            <p:spPr>
              <a:xfrm>
                <a:off x="215586" y="4303304"/>
                <a:ext cx="82509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4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4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4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it-IT" sz="4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35B2DA-2D75-4178-83E2-AAB9C0709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86" y="4303304"/>
                <a:ext cx="825098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376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32FF-8A56-4318-A311-685D6670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52A40-17E3-4132-A2E3-630D6165B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695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947A-F78A-4718-B3F3-7A6FC5C2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Using </a:t>
            </a:r>
            <a:r>
              <a:rPr lang="it-IT" dirty="0" err="1"/>
              <a:t>real</a:t>
            </a:r>
            <a:r>
              <a:rPr lang="it-IT" dirty="0"/>
              <a:t> data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95B428-2F1B-4B24-9812-0C18A32A1747}"/>
              </a:ext>
            </a:extLst>
          </p:cNvPr>
          <p:cNvSpPr/>
          <p:nvPr/>
        </p:nvSpPr>
        <p:spPr>
          <a:xfrm>
            <a:off x="399323" y="3598099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Population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BCD9ED-78EA-4C53-8AA8-403E4B3C4DDD}"/>
              </a:ext>
            </a:extLst>
          </p:cNvPr>
          <p:cNvSpPr/>
          <p:nvPr/>
        </p:nvSpPr>
        <p:spPr>
          <a:xfrm>
            <a:off x="9313588" y="2785053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Trust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5D42DC-BA53-492F-98DA-BD5C030E368C}"/>
              </a:ext>
            </a:extLst>
          </p:cNvPr>
          <p:cNvSpPr/>
          <p:nvPr/>
        </p:nvSpPr>
        <p:spPr>
          <a:xfrm>
            <a:off x="3015369" y="2785053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Scale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53F0D2-0F9A-4D6D-B45C-029DF77A2FC8}"/>
              </a:ext>
            </a:extLst>
          </p:cNvPr>
          <p:cNvSpPr/>
          <p:nvPr/>
        </p:nvSpPr>
        <p:spPr>
          <a:xfrm>
            <a:off x="9313588" y="4004622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Distrust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86B1F4-5367-42F3-A37A-A12C12CB6901}"/>
              </a:ext>
            </a:extLst>
          </p:cNvPr>
          <p:cNvSpPr/>
          <p:nvPr/>
        </p:nvSpPr>
        <p:spPr>
          <a:xfrm>
            <a:off x="3015369" y="4004622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Scale 2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6DE2D71-A9FF-412A-B223-1F8BB8A93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06" y="3104512"/>
            <a:ext cx="1955611" cy="14096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C9120C9-7460-4C28-A772-BE564081E490}"/>
              </a:ext>
            </a:extLst>
          </p:cNvPr>
          <p:cNvSpPr/>
          <p:nvPr/>
        </p:nvSpPr>
        <p:spPr>
          <a:xfrm>
            <a:off x="11108351" y="3312676"/>
            <a:ext cx="965280" cy="949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10% 20%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F78AE2C6-F82C-4BCA-AE67-24248CC6E186}"/>
              </a:ext>
            </a:extLst>
          </p:cNvPr>
          <p:cNvSpPr/>
          <p:nvPr/>
        </p:nvSpPr>
        <p:spPr>
          <a:xfrm rot="3989647">
            <a:off x="2470312" y="3067596"/>
            <a:ext cx="297115" cy="673438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E025C55D-CD9A-4C29-B375-95FDB17A4D81}"/>
              </a:ext>
            </a:extLst>
          </p:cNvPr>
          <p:cNvSpPr/>
          <p:nvPr/>
        </p:nvSpPr>
        <p:spPr>
          <a:xfrm rot="7261268">
            <a:off x="2449036" y="3667903"/>
            <a:ext cx="297115" cy="673438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2D505B45-C838-4438-A02C-EE66EBF2484D}"/>
              </a:ext>
            </a:extLst>
          </p:cNvPr>
          <p:cNvSpPr/>
          <p:nvPr/>
        </p:nvSpPr>
        <p:spPr>
          <a:xfrm rot="5400000">
            <a:off x="6834863" y="1206308"/>
            <a:ext cx="297115" cy="4090343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50528866-3B4E-4719-A6B1-C5DDEB7218D7}"/>
              </a:ext>
            </a:extLst>
          </p:cNvPr>
          <p:cNvSpPr/>
          <p:nvPr/>
        </p:nvSpPr>
        <p:spPr>
          <a:xfrm rot="5400000">
            <a:off x="6872673" y="2365973"/>
            <a:ext cx="297115" cy="4090343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8E5BF8-31D5-4C9D-B531-E5FA31B723B7}"/>
              </a:ext>
            </a:extLst>
          </p:cNvPr>
          <p:cNvSpPr/>
          <p:nvPr/>
        </p:nvSpPr>
        <p:spPr>
          <a:xfrm>
            <a:off x="5319358" y="2706163"/>
            <a:ext cx="3054584" cy="22062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857012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09E7E4B-4D11-4E3D-B7FF-ACFA8B3F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So </a:t>
            </a:r>
            <a:r>
              <a:rPr lang="it-IT" dirty="0" err="1"/>
              <a:t>what</a:t>
            </a:r>
            <a:r>
              <a:rPr lang="it-I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0120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3E64-CCB9-461D-84FD-EA4399F8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best scale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9C37AA-919D-4D96-AE18-089CD95602FB}"/>
              </a:ext>
            </a:extLst>
          </p:cNvPr>
          <p:cNvSpPr/>
          <p:nvPr/>
        </p:nvSpPr>
        <p:spPr>
          <a:xfrm>
            <a:off x="399323" y="3400037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Real world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F4B27D-C18C-46A7-BE01-1BC599F94E49}"/>
              </a:ext>
            </a:extLst>
          </p:cNvPr>
          <p:cNvSpPr/>
          <p:nvPr/>
        </p:nvSpPr>
        <p:spPr>
          <a:xfrm>
            <a:off x="9313588" y="2785053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Maximum </a:t>
            </a:r>
            <a:r>
              <a:rPr lang="it-IT" dirty="0" err="1">
                <a:solidFill>
                  <a:schemeClr val="tx1"/>
                </a:solidFill>
              </a:rPr>
              <a:t>accuracy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69A61E-7E41-46FC-8456-25ED16D0D64D}"/>
              </a:ext>
            </a:extLst>
          </p:cNvPr>
          <p:cNvSpPr/>
          <p:nvPr/>
        </p:nvSpPr>
        <p:spPr>
          <a:xfrm>
            <a:off x="3015369" y="2785053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Best scale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85F33E-1E67-4494-BAE0-749AEFC542AA}"/>
              </a:ext>
            </a:extLst>
          </p:cNvPr>
          <p:cNvSpPr/>
          <p:nvPr/>
        </p:nvSpPr>
        <p:spPr>
          <a:xfrm>
            <a:off x="9313588" y="4004622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Lower</a:t>
            </a: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accuracy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15B3C2-B709-4F67-9644-BAFF72394A53}"/>
              </a:ext>
            </a:extLst>
          </p:cNvPr>
          <p:cNvSpPr/>
          <p:nvPr/>
        </p:nvSpPr>
        <p:spPr>
          <a:xfrm>
            <a:off x="3015369" y="4004622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Other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scales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D7EC72FC-C48F-4FC2-8BA0-437E52724E2C}"/>
              </a:ext>
            </a:extLst>
          </p:cNvPr>
          <p:cNvSpPr/>
          <p:nvPr/>
        </p:nvSpPr>
        <p:spPr>
          <a:xfrm rot="3989647">
            <a:off x="2470312" y="3067596"/>
            <a:ext cx="297115" cy="673438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308015CD-E60D-4043-B02F-81DC57234197}"/>
              </a:ext>
            </a:extLst>
          </p:cNvPr>
          <p:cNvSpPr/>
          <p:nvPr/>
        </p:nvSpPr>
        <p:spPr>
          <a:xfrm rot="7261268">
            <a:off x="2449036" y="3667903"/>
            <a:ext cx="297115" cy="673438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DA71C1B6-381B-45C7-8859-4717FF8192F8}"/>
              </a:ext>
            </a:extLst>
          </p:cNvPr>
          <p:cNvSpPr/>
          <p:nvPr/>
        </p:nvSpPr>
        <p:spPr>
          <a:xfrm rot="5400000">
            <a:off x="6834863" y="1206308"/>
            <a:ext cx="297115" cy="4090343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CF7831DD-B39C-4B90-AAE3-82F020436DE8}"/>
              </a:ext>
            </a:extLst>
          </p:cNvPr>
          <p:cNvSpPr/>
          <p:nvPr/>
        </p:nvSpPr>
        <p:spPr>
          <a:xfrm rot="5400000">
            <a:off x="6872673" y="2365973"/>
            <a:ext cx="297115" cy="4090343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83E4D9-E3CC-4EA7-9FD7-0EA9010C4CB4}"/>
              </a:ext>
            </a:extLst>
          </p:cNvPr>
          <p:cNvSpPr/>
          <p:nvPr/>
        </p:nvSpPr>
        <p:spPr>
          <a:xfrm>
            <a:off x="5319358" y="2706163"/>
            <a:ext cx="3054584" cy="22062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6602179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60AE5B-A463-4801-B923-74ADA8E434A5}"/>
              </a:ext>
            </a:extLst>
          </p:cNvPr>
          <p:cNvSpPr/>
          <p:nvPr/>
        </p:nvSpPr>
        <p:spPr>
          <a:xfrm>
            <a:off x="1071064" y="3512782"/>
            <a:ext cx="1561327" cy="441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FD8891A-AE53-4BDC-8D64-2E422C10D875}"/>
              </a:ext>
            </a:extLst>
          </p:cNvPr>
          <p:cNvSpPr/>
          <p:nvPr/>
        </p:nvSpPr>
        <p:spPr>
          <a:xfrm>
            <a:off x="9283578" y="3365598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Bad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predictions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9E7E4B-4D11-4E3D-B7FF-ACFA8B3F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So </a:t>
            </a:r>
            <a:r>
              <a:rPr lang="it-IT" dirty="0" err="1"/>
              <a:t>what</a:t>
            </a:r>
            <a:r>
              <a:rPr lang="it-IT" dirty="0"/>
              <a:t>?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BFAF454-6162-4FE1-8DFF-6B47B508E7F6}"/>
              </a:ext>
            </a:extLst>
          </p:cNvPr>
          <p:cNvSpPr/>
          <p:nvPr/>
        </p:nvSpPr>
        <p:spPr>
          <a:xfrm>
            <a:off x="2814221" y="3589499"/>
            <a:ext cx="6283696" cy="36524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7805A8-6B58-49CC-B6CB-0A8739C1A287}"/>
              </a:ext>
            </a:extLst>
          </p:cNvPr>
          <p:cNvSpPr/>
          <p:nvPr/>
        </p:nvSpPr>
        <p:spPr>
          <a:xfrm>
            <a:off x="4871967" y="2884354"/>
            <a:ext cx="2956264" cy="1775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C02411-7D71-409D-BD71-AF8377DF82A4}"/>
              </a:ext>
            </a:extLst>
          </p:cNvPr>
          <p:cNvSpPr txBox="1"/>
          <p:nvPr/>
        </p:nvSpPr>
        <p:spPr>
          <a:xfrm>
            <a:off x="924647" y="4059722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Low </a:t>
            </a:r>
            <a:r>
              <a:rPr lang="it-IT" dirty="0" err="1">
                <a:solidFill>
                  <a:schemeClr val="bg2"/>
                </a:solidFill>
              </a:rPr>
              <a:t>noise</a:t>
            </a:r>
            <a:endParaRPr lang="it-IT" dirty="0">
              <a:solidFill>
                <a:schemeClr val="bg2"/>
              </a:solidFill>
            </a:endParaRPr>
          </a:p>
          <a:p>
            <a:r>
              <a:rPr lang="it-IT" dirty="0">
                <a:solidFill>
                  <a:schemeClr val="bg2"/>
                </a:solidFill>
              </a:rPr>
              <a:t>Big sample</a:t>
            </a:r>
          </a:p>
        </p:txBody>
      </p:sp>
    </p:spTree>
    <p:extLst>
      <p:ext uri="{BB962C8B-B14F-4D97-AF65-F5344CB8AC3E}">
        <p14:creationId xmlns:p14="http://schemas.microsoft.com/office/powerpoint/2010/main" val="1576634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60AE5B-A463-4801-B923-74ADA8E434A5}"/>
              </a:ext>
            </a:extLst>
          </p:cNvPr>
          <p:cNvSpPr/>
          <p:nvPr/>
        </p:nvSpPr>
        <p:spPr>
          <a:xfrm>
            <a:off x="1071064" y="3512782"/>
            <a:ext cx="1561327" cy="441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FD8891A-AE53-4BDC-8D64-2E422C10D875}"/>
              </a:ext>
            </a:extLst>
          </p:cNvPr>
          <p:cNvSpPr/>
          <p:nvPr/>
        </p:nvSpPr>
        <p:spPr>
          <a:xfrm>
            <a:off x="9283578" y="3365598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Bad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predictions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9E7E4B-4D11-4E3D-B7FF-ACFA8B3F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So </a:t>
            </a:r>
            <a:r>
              <a:rPr lang="it-IT" dirty="0" err="1"/>
              <a:t>what</a:t>
            </a:r>
            <a:r>
              <a:rPr lang="it-IT" dirty="0"/>
              <a:t>?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BFAF454-6162-4FE1-8DFF-6B47B508E7F6}"/>
              </a:ext>
            </a:extLst>
          </p:cNvPr>
          <p:cNvSpPr/>
          <p:nvPr/>
        </p:nvSpPr>
        <p:spPr>
          <a:xfrm>
            <a:off x="2814221" y="3589499"/>
            <a:ext cx="6283696" cy="36524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7805A8-6B58-49CC-B6CB-0A8739C1A287}"/>
              </a:ext>
            </a:extLst>
          </p:cNvPr>
          <p:cNvSpPr/>
          <p:nvPr/>
        </p:nvSpPr>
        <p:spPr>
          <a:xfrm>
            <a:off x="4871967" y="2884354"/>
            <a:ext cx="2956264" cy="1775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22E183-482A-4AFC-ADAB-A0DB07275A20}"/>
              </a:ext>
            </a:extLst>
          </p:cNvPr>
          <p:cNvSpPr/>
          <p:nvPr/>
        </p:nvSpPr>
        <p:spPr>
          <a:xfrm>
            <a:off x="3360750" y="3365598"/>
            <a:ext cx="1070353" cy="868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Poor</a:t>
            </a:r>
            <a:r>
              <a:rPr lang="it-IT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it-IT" dirty="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C02411-7D71-409D-BD71-AF8377DF82A4}"/>
              </a:ext>
            </a:extLst>
          </p:cNvPr>
          <p:cNvSpPr txBox="1"/>
          <p:nvPr/>
        </p:nvSpPr>
        <p:spPr>
          <a:xfrm>
            <a:off x="924647" y="4059722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Low </a:t>
            </a:r>
            <a:r>
              <a:rPr lang="it-IT" dirty="0" err="1">
                <a:solidFill>
                  <a:schemeClr val="bg2"/>
                </a:solidFill>
              </a:rPr>
              <a:t>noise</a:t>
            </a:r>
            <a:endParaRPr lang="it-IT" dirty="0">
              <a:solidFill>
                <a:schemeClr val="bg2"/>
              </a:solidFill>
            </a:endParaRPr>
          </a:p>
          <a:p>
            <a:r>
              <a:rPr lang="it-IT" dirty="0">
                <a:solidFill>
                  <a:schemeClr val="bg2"/>
                </a:solidFill>
              </a:rPr>
              <a:t>Big sample</a:t>
            </a:r>
          </a:p>
        </p:txBody>
      </p:sp>
    </p:spTree>
    <p:extLst>
      <p:ext uri="{BB962C8B-B14F-4D97-AF65-F5344CB8AC3E}">
        <p14:creationId xmlns:p14="http://schemas.microsoft.com/office/powerpoint/2010/main" val="3958625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60AE5B-A463-4801-B923-74ADA8E434A5}"/>
              </a:ext>
            </a:extLst>
          </p:cNvPr>
          <p:cNvSpPr/>
          <p:nvPr/>
        </p:nvSpPr>
        <p:spPr>
          <a:xfrm>
            <a:off x="1071064" y="3512782"/>
            <a:ext cx="1561327" cy="441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FD8891A-AE53-4BDC-8D64-2E422C10D875}"/>
              </a:ext>
            </a:extLst>
          </p:cNvPr>
          <p:cNvSpPr/>
          <p:nvPr/>
        </p:nvSpPr>
        <p:spPr>
          <a:xfrm>
            <a:off x="9283578" y="3365598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Bad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predictions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9E7E4B-4D11-4E3D-B7FF-ACFA8B3F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So </a:t>
            </a:r>
            <a:r>
              <a:rPr lang="it-IT" dirty="0" err="1"/>
              <a:t>what</a:t>
            </a:r>
            <a:r>
              <a:rPr lang="it-IT" dirty="0"/>
              <a:t>?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BFAF454-6162-4FE1-8DFF-6B47B508E7F6}"/>
              </a:ext>
            </a:extLst>
          </p:cNvPr>
          <p:cNvSpPr/>
          <p:nvPr/>
        </p:nvSpPr>
        <p:spPr>
          <a:xfrm>
            <a:off x="2814221" y="3589499"/>
            <a:ext cx="6283696" cy="36524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7805A8-6B58-49CC-B6CB-0A8739C1A287}"/>
              </a:ext>
            </a:extLst>
          </p:cNvPr>
          <p:cNvSpPr/>
          <p:nvPr/>
        </p:nvSpPr>
        <p:spPr>
          <a:xfrm>
            <a:off x="4871967" y="2884354"/>
            <a:ext cx="2956264" cy="1775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22E183-482A-4AFC-ADAB-A0DB07275A20}"/>
              </a:ext>
            </a:extLst>
          </p:cNvPr>
          <p:cNvSpPr/>
          <p:nvPr/>
        </p:nvSpPr>
        <p:spPr>
          <a:xfrm>
            <a:off x="3360750" y="3365598"/>
            <a:ext cx="1070353" cy="868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Poor</a:t>
            </a:r>
            <a:r>
              <a:rPr lang="it-IT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it-IT" dirty="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C02411-7D71-409D-BD71-AF8377DF82A4}"/>
              </a:ext>
            </a:extLst>
          </p:cNvPr>
          <p:cNvSpPr txBox="1"/>
          <p:nvPr/>
        </p:nvSpPr>
        <p:spPr>
          <a:xfrm>
            <a:off x="924647" y="4059722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Low </a:t>
            </a:r>
            <a:r>
              <a:rPr lang="it-IT" dirty="0" err="1">
                <a:solidFill>
                  <a:schemeClr val="bg2"/>
                </a:solidFill>
              </a:rPr>
              <a:t>noise</a:t>
            </a:r>
            <a:endParaRPr lang="it-IT" dirty="0">
              <a:solidFill>
                <a:schemeClr val="bg2"/>
              </a:solidFill>
            </a:endParaRPr>
          </a:p>
          <a:p>
            <a:r>
              <a:rPr lang="it-IT" dirty="0">
                <a:solidFill>
                  <a:schemeClr val="bg2"/>
                </a:solidFill>
              </a:rPr>
              <a:t>Big sample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F82E27B-1995-4652-853A-11C6BD8434FB}"/>
              </a:ext>
            </a:extLst>
          </p:cNvPr>
          <p:cNvSpPr/>
          <p:nvPr/>
        </p:nvSpPr>
        <p:spPr>
          <a:xfrm rot="3518692">
            <a:off x="2633449" y="2543648"/>
            <a:ext cx="1070353" cy="603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9D5886D-9150-4439-83F1-946A265E850A}"/>
              </a:ext>
            </a:extLst>
          </p:cNvPr>
          <p:cNvSpPr/>
          <p:nvPr/>
        </p:nvSpPr>
        <p:spPr>
          <a:xfrm>
            <a:off x="1987982" y="2009913"/>
            <a:ext cx="1652477" cy="5053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Optimization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133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60AE5B-A463-4801-B923-74ADA8E434A5}"/>
              </a:ext>
            </a:extLst>
          </p:cNvPr>
          <p:cNvSpPr/>
          <p:nvPr/>
        </p:nvSpPr>
        <p:spPr>
          <a:xfrm>
            <a:off x="1071064" y="3512782"/>
            <a:ext cx="1561327" cy="441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FD8891A-AE53-4BDC-8D64-2E422C10D875}"/>
              </a:ext>
            </a:extLst>
          </p:cNvPr>
          <p:cNvSpPr/>
          <p:nvPr/>
        </p:nvSpPr>
        <p:spPr>
          <a:xfrm>
            <a:off x="9283578" y="3365598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Better </a:t>
            </a:r>
            <a:r>
              <a:rPr lang="it-IT" dirty="0" err="1">
                <a:solidFill>
                  <a:schemeClr val="tx1"/>
                </a:solidFill>
              </a:rPr>
              <a:t>predictions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9E7E4B-4D11-4E3D-B7FF-ACFA8B3F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So </a:t>
            </a:r>
            <a:r>
              <a:rPr lang="it-IT" dirty="0" err="1"/>
              <a:t>what</a:t>
            </a:r>
            <a:r>
              <a:rPr lang="it-IT" dirty="0"/>
              <a:t>?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BFAF454-6162-4FE1-8DFF-6B47B508E7F6}"/>
              </a:ext>
            </a:extLst>
          </p:cNvPr>
          <p:cNvSpPr/>
          <p:nvPr/>
        </p:nvSpPr>
        <p:spPr>
          <a:xfrm>
            <a:off x="2814221" y="3589499"/>
            <a:ext cx="6283696" cy="36524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7805A8-6B58-49CC-B6CB-0A8739C1A287}"/>
              </a:ext>
            </a:extLst>
          </p:cNvPr>
          <p:cNvSpPr/>
          <p:nvPr/>
        </p:nvSpPr>
        <p:spPr>
          <a:xfrm>
            <a:off x="4871967" y="2884354"/>
            <a:ext cx="2956264" cy="1775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22E183-482A-4AFC-ADAB-A0DB07275A20}"/>
              </a:ext>
            </a:extLst>
          </p:cNvPr>
          <p:cNvSpPr/>
          <p:nvPr/>
        </p:nvSpPr>
        <p:spPr>
          <a:xfrm>
            <a:off x="3360750" y="3365598"/>
            <a:ext cx="1070353" cy="868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>
                <a:solidFill>
                  <a:srgbClr val="000000"/>
                </a:solidFill>
              </a:rPr>
              <a:t>Good </a:t>
            </a:r>
          </a:p>
          <a:p>
            <a:pPr algn="ctr"/>
            <a:r>
              <a:rPr lang="it-IT" dirty="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C02411-7D71-409D-BD71-AF8377DF82A4}"/>
              </a:ext>
            </a:extLst>
          </p:cNvPr>
          <p:cNvSpPr txBox="1"/>
          <p:nvPr/>
        </p:nvSpPr>
        <p:spPr>
          <a:xfrm>
            <a:off x="924647" y="4059722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Low </a:t>
            </a:r>
            <a:r>
              <a:rPr lang="it-IT" dirty="0" err="1">
                <a:solidFill>
                  <a:schemeClr val="bg2"/>
                </a:solidFill>
              </a:rPr>
              <a:t>noise</a:t>
            </a:r>
            <a:endParaRPr lang="it-IT" dirty="0">
              <a:solidFill>
                <a:schemeClr val="bg2"/>
              </a:solidFill>
            </a:endParaRPr>
          </a:p>
          <a:p>
            <a:r>
              <a:rPr lang="it-IT" dirty="0">
                <a:solidFill>
                  <a:schemeClr val="bg2"/>
                </a:solidFill>
              </a:rPr>
              <a:t>Big sample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F82E27B-1995-4652-853A-11C6BD8434FB}"/>
              </a:ext>
            </a:extLst>
          </p:cNvPr>
          <p:cNvSpPr/>
          <p:nvPr/>
        </p:nvSpPr>
        <p:spPr>
          <a:xfrm rot="3518692">
            <a:off x="2633449" y="2543648"/>
            <a:ext cx="1070353" cy="603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9D5886D-9150-4439-83F1-946A265E850A}"/>
              </a:ext>
            </a:extLst>
          </p:cNvPr>
          <p:cNvSpPr/>
          <p:nvPr/>
        </p:nvSpPr>
        <p:spPr>
          <a:xfrm>
            <a:off x="1987982" y="2009913"/>
            <a:ext cx="1652477" cy="5053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Optimization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9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E5ED-4293-46C4-83AC-C04F1BA2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Where</a:t>
            </a:r>
            <a:r>
              <a:rPr lang="it-IT" dirty="0"/>
              <a:t> do </a:t>
            </a:r>
            <a:r>
              <a:rPr lang="it-IT" dirty="0" err="1"/>
              <a:t>distortions</a:t>
            </a:r>
            <a:r>
              <a:rPr lang="it-IT" dirty="0"/>
              <a:t>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FF49F-24F3-4E9B-AB1F-BFABF9848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Ordinal</a:t>
            </a:r>
            <a:r>
              <a:rPr lang="it-IT" dirty="0"/>
              <a:t> </a:t>
            </a:r>
            <a:r>
              <a:rPr lang="it-IT" dirty="0" err="1"/>
              <a:t>scales</a:t>
            </a:r>
            <a:endParaRPr lang="it-IT" dirty="0"/>
          </a:p>
          <a:p>
            <a:pPr lvl="1"/>
            <a:r>
              <a:rPr lang="it-IT" dirty="0" err="1"/>
              <a:t>Measurements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preserve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the order</a:t>
            </a:r>
          </a:p>
        </p:txBody>
      </p:sp>
    </p:spTree>
    <p:extLst>
      <p:ext uri="{BB962C8B-B14F-4D97-AF65-F5344CB8AC3E}">
        <p14:creationId xmlns:p14="http://schemas.microsoft.com/office/powerpoint/2010/main" val="4165586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7BF3FA-1DBA-4175-85ED-3B0AFC28BF82}"/>
              </a:ext>
            </a:extLst>
          </p:cNvPr>
          <p:cNvSpPr/>
          <p:nvPr/>
        </p:nvSpPr>
        <p:spPr>
          <a:xfrm>
            <a:off x="1071064" y="2242464"/>
            <a:ext cx="1561327" cy="441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>
                <a:solidFill>
                  <a:srgbClr val="000000"/>
                </a:solidFill>
              </a:rPr>
              <a:t>French data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B61D66-67FA-4C3B-8F89-8C596C49A188}"/>
              </a:ext>
            </a:extLst>
          </p:cNvPr>
          <p:cNvSpPr/>
          <p:nvPr/>
        </p:nvSpPr>
        <p:spPr>
          <a:xfrm>
            <a:off x="9283578" y="2095280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Good </a:t>
            </a:r>
            <a:r>
              <a:rPr lang="it-IT" dirty="0" err="1">
                <a:solidFill>
                  <a:schemeClr val="tx1"/>
                </a:solidFill>
              </a:rPr>
              <a:t>predictions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60AE5B-A463-4801-B923-74ADA8E434A5}"/>
              </a:ext>
            </a:extLst>
          </p:cNvPr>
          <p:cNvSpPr/>
          <p:nvPr/>
        </p:nvSpPr>
        <p:spPr>
          <a:xfrm>
            <a:off x="1071064" y="4640246"/>
            <a:ext cx="1561327" cy="441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German</a:t>
            </a:r>
            <a:r>
              <a:rPr lang="it-IT" dirty="0">
                <a:solidFill>
                  <a:srgbClr val="000000"/>
                </a:solidFill>
              </a:rPr>
              <a:t> 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FD8891A-AE53-4BDC-8D64-2E422C10D875}"/>
              </a:ext>
            </a:extLst>
          </p:cNvPr>
          <p:cNvSpPr/>
          <p:nvPr/>
        </p:nvSpPr>
        <p:spPr>
          <a:xfrm>
            <a:off x="9283578" y="4493062"/>
            <a:ext cx="1676400" cy="8130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Bad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predictions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9E7E4B-4D11-4E3D-B7FF-ACFA8B3F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So </a:t>
            </a:r>
            <a:r>
              <a:rPr lang="it-IT" dirty="0" err="1"/>
              <a:t>what</a:t>
            </a:r>
            <a:r>
              <a:rPr lang="it-IT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AADF2F-9BCC-45E8-AB79-C69F0E94BAD8}"/>
              </a:ext>
            </a:extLst>
          </p:cNvPr>
          <p:cNvSpPr txBox="1"/>
          <p:nvPr/>
        </p:nvSpPr>
        <p:spPr>
          <a:xfrm>
            <a:off x="747457" y="3025181"/>
            <a:ext cx="2215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</a:rPr>
              <a:t>Same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topic</a:t>
            </a:r>
            <a:endParaRPr lang="it-IT" dirty="0">
              <a:solidFill>
                <a:schemeClr val="bg2"/>
              </a:solidFill>
            </a:endParaRPr>
          </a:p>
          <a:p>
            <a:r>
              <a:rPr lang="it-IT" dirty="0" err="1">
                <a:solidFill>
                  <a:schemeClr val="bg2"/>
                </a:solidFill>
              </a:rPr>
              <a:t>Same</a:t>
            </a:r>
            <a:r>
              <a:rPr lang="it-IT" dirty="0">
                <a:solidFill>
                  <a:schemeClr val="bg2"/>
                </a:solidFill>
              </a:rPr>
              <a:t> data </a:t>
            </a:r>
            <a:r>
              <a:rPr lang="it-IT" dirty="0" err="1">
                <a:solidFill>
                  <a:schemeClr val="bg2"/>
                </a:solidFill>
              </a:rPr>
              <a:t>interval</a:t>
            </a:r>
            <a:endParaRPr lang="it-IT" dirty="0">
              <a:solidFill>
                <a:schemeClr val="bg2"/>
              </a:solidFill>
            </a:endParaRPr>
          </a:p>
          <a:p>
            <a:r>
              <a:rPr lang="it-IT" dirty="0" err="1">
                <a:solidFill>
                  <a:schemeClr val="bg2"/>
                </a:solidFill>
              </a:rPr>
              <a:t>Same</a:t>
            </a:r>
            <a:r>
              <a:rPr lang="it-IT" dirty="0">
                <a:solidFill>
                  <a:schemeClr val="bg2"/>
                </a:solidFill>
              </a:rPr>
              <a:t> sample size</a:t>
            </a:r>
          </a:p>
          <a:p>
            <a:r>
              <a:rPr lang="it-IT" dirty="0" err="1">
                <a:solidFill>
                  <a:schemeClr val="bg2"/>
                </a:solidFill>
              </a:rPr>
              <a:t>Same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stats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properties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1379261-64AE-491E-9C8A-E0498C4FD858}"/>
              </a:ext>
            </a:extLst>
          </p:cNvPr>
          <p:cNvSpPr/>
          <p:nvPr/>
        </p:nvSpPr>
        <p:spPr>
          <a:xfrm>
            <a:off x="2814221" y="2275015"/>
            <a:ext cx="6354439" cy="36524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D77F01-4E25-4639-8A01-CDF10D1C499B}"/>
              </a:ext>
            </a:extLst>
          </p:cNvPr>
          <p:cNvSpPr/>
          <p:nvPr/>
        </p:nvSpPr>
        <p:spPr>
          <a:xfrm>
            <a:off x="4871967" y="1614036"/>
            <a:ext cx="2956264" cy="1775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BFAF454-6162-4FE1-8DFF-6B47B508E7F6}"/>
              </a:ext>
            </a:extLst>
          </p:cNvPr>
          <p:cNvSpPr/>
          <p:nvPr/>
        </p:nvSpPr>
        <p:spPr>
          <a:xfrm>
            <a:off x="2814221" y="4716963"/>
            <a:ext cx="6283696" cy="36524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7805A8-6B58-49CC-B6CB-0A8739C1A287}"/>
              </a:ext>
            </a:extLst>
          </p:cNvPr>
          <p:cNvSpPr/>
          <p:nvPr/>
        </p:nvSpPr>
        <p:spPr>
          <a:xfrm>
            <a:off x="4871967" y="4011818"/>
            <a:ext cx="2956264" cy="1775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7FE353-0EC2-47A8-9E8A-4976C62E265F}"/>
              </a:ext>
            </a:extLst>
          </p:cNvPr>
          <p:cNvSpPr/>
          <p:nvPr/>
        </p:nvSpPr>
        <p:spPr>
          <a:xfrm>
            <a:off x="3382371" y="2030919"/>
            <a:ext cx="1070353" cy="868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>
                <a:solidFill>
                  <a:srgbClr val="000000"/>
                </a:solidFill>
              </a:rPr>
              <a:t>Good </a:t>
            </a:r>
          </a:p>
          <a:p>
            <a:pPr algn="ctr"/>
            <a:r>
              <a:rPr lang="it-IT" dirty="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22E183-482A-4AFC-ADAB-A0DB07275A20}"/>
              </a:ext>
            </a:extLst>
          </p:cNvPr>
          <p:cNvSpPr/>
          <p:nvPr/>
        </p:nvSpPr>
        <p:spPr>
          <a:xfrm>
            <a:off x="3360750" y="4493062"/>
            <a:ext cx="1070353" cy="868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Poor</a:t>
            </a:r>
            <a:r>
              <a:rPr lang="it-IT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it-IT" dirty="0">
                <a:solidFill>
                  <a:srgbClr val="000000"/>
                </a:solidFill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23688893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55EC-0D85-46EF-8240-2CEDDA72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563409"/>
            <a:ext cx="6826928" cy="1325563"/>
          </a:xfrm>
        </p:spPr>
        <p:txBody>
          <a:bodyPr/>
          <a:lstStyle/>
          <a:p>
            <a:r>
              <a:rPr lang="it-IT" dirty="0"/>
              <a:t>An </a:t>
            </a:r>
            <a:r>
              <a:rPr lang="it-IT" dirty="0" err="1"/>
              <a:t>opportunity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356F7-5704-4B6D-B247-73F718247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93241" cy="1325563"/>
          </a:xfrm>
        </p:spPr>
        <p:txBody>
          <a:bodyPr>
            <a:normAutofit/>
          </a:bodyPr>
          <a:lstStyle/>
          <a:p>
            <a:r>
              <a:rPr lang="it-IT" dirty="0" err="1"/>
              <a:t>Distortions</a:t>
            </a:r>
            <a:r>
              <a:rPr lang="it-IT" dirty="0"/>
              <a:t> </a:t>
            </a:r>
            <a:r>
              <a:rPr lang="it-IT" dirty="0" err="1"/>
              <a:t>affect</a:t>
            </a:r>
            <a:r>
              <a:rPr lang="it-IT" dirty="0"/>
              <a:t> the </a:t>
            </a:r>
            <a:r>
              <a:rPr lang="it-IT" dirty="0" err="1"/>
              <a:t>predictions</a:t>
            </a:r>
            <a:r>
              <a:rPr lang="it-IT" dirty="0"/>
              <a:t> </a:t>
            </a:r>
            <a:r>
              <a:rPr lang="it-IT" dirty="0" err="1"/>
              <a:t>quality</a:t>
            </a:r>
            <a:endParaRPr lang="it-IT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B81C41-5215-433A-9E80-DD681F46B3A2}"/>
              </a:ext>
            </a:extLst>
          </p:cNvPr>
          <p:cNvSpPr txBox="1">
            <a:spLocks/>
          </p:cNvSpPr>
          <p:nvPr/>
        </p:nvSpPr>
        <p:spPr>
          <a:xfrm>
            <a:off x="990600" y="500062"/>
            <a:ext cx="57120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accent1"/>
                </a:solidFill>
              </a:rPr>
              <a:t>More </a:t>
            </a:r>
            <a:r>
              <a:rPr lang="it-IT" dirty="0" err="1">
                <a:solidFill>
                  <a:schemeClr val="accent1"/>
                </a:solidFill>
              </a:rPr>
              <a:t>complexity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271A3-1EAB-4E2F-9500-2E498ACCE226}"/>
              </a:ext>
            </a:extLst>
          </p:cNvPr>
          <p:cNvSpPr txBox="1">
            <a:spLocks/>
          </p:cNvSpPr>
          <p:nvPr/>
        </p:nvSpPr>
        <p:spPr>
          <a:xfrm>
            <a:off x="1066800" y="3834034"/>
            <a:ext cx="6317202" cy="2299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Understand</a:t>
            </a:r>
            <a:r>
              <a:rPr lang="it-IT" dirty="0"/>
              <a:t> </a:t>
            </a:r>
            <a:r>
              <a:rPr lang="it-IT" dirty="0" err="1"/>
              <a:t>better</a:t>
            </a:r>
            <a:endParaRPr lang="it-IT" dirty="0"/>
          </a:p>
          <a:p>
            <a:pPr lvl="1"/>
            <a:r>
              <a:rPr lang="en-US" dirty="0"/>
              <a:t>More solid predictions</a:t>
            </a:r>
          </a:p>
          <a:p>
            <a:r>
              <a:rPr lang="it-IT" dirty="0" err="1"/>
              <a:t>Ordinal</a:t>
            </a:r>
            <a:r>
              <a:rPr lang="it-IT" dirty="0"/>
              <a:t> models</a:t>
            </a:r>
          </a:p>
          <a:p>
            <a:r>
              <a:rPr lang="it-IT" dirty="0"/>
              <a:t>New </a:t>
            </a:r>
            <a:r>
              <a:rPr lang="it-IT" dirty="0" err="1"/>
              <a:t>methods</a:t>
            </a:r>
            <a:endParaRPr lang="it-IT" dirty="0"/>
          </a:p>
          <a:p>
            <a:pPr lvl="1"/>
            <a:r>
              <a:rPr lang="it-IT" dirty="0" err="1"/>
              <a:t>We</a:t>
            </a:r>
            <a:r>
              <a:rPr lang="it-IT" dirty="0"/>
              <a:t> can </a:t>
            </a:r>
            <a:r>
              <a:rPr lang="it-IT" dirty="0" err="1"/>
              <a:t>find</a:t>
            </a:r>
            <a:r>
              <a:rPr lang="it-IT" dirty="0"/>
              <a:t> the best scale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AE3E8B-9403-4F29-B00B-AD2B8A22756C}"/>
              </a:ext>
            </a:extLst>
          </p:cNvPr>
          <p:cNvSpPr/>
          <p:nvPr/>
        </p:nvSpPr>
        <p:spPr>
          <a:xfrm>
            <a:off x="9185945" y="1607820"/>
            <a:ext cx="2015455" cy="1017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>
                <a:solidFill>
                  <a:srgbClr val="000000"/>
                </a:solidFill>
              </a:rPr>
              <a:t>Qualitative </a:t>
            </a:r>
            <a:r>
              <a:rPr lang="it-IT" dirty="0" err="1">
                <a:solidFill>
                  <a:srgbClr val="000000"/>
                </a:solidFill>
              </a:rPr>
              <a:t>approach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86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35F90927-B608-42DC-AA7D-74F567C50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74" y="3424617"/>
            <a:ext cx="2972560" cy="29644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CD98C8-AC94-4C20-87D8-1F54805ABD05}"/>
              </a:ext>
            </a:extLst>
          </p:cNvPr>
          <p:cNvSpPr txBox="1">
            <a:spLocks/>
          </p:cNvSpPr>
          <p:nvPr/>
        </p:nvSpPr>
        <p:spPr>
          <a:xfrm>
            <a:off x="799806" y="173831"/>
            <a:ext cx="41721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Contacts</a:t>
            </a:r>
            <a:endParaRPr lang="it-IT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F46DF6-E890-4FF5-B7CC-24825A453139}"/>
              </a:ext>
            </a:extLst>
          </p:cNvPr>
          <p:cNvSpPr txBox="1">
            <a:spLocks/>
          </p:cNvSpPr>
          <p:nvPr/>
        </p:nvSpPr>
        <p:spPr>
          <a:xfrm>
            <a:off x="1218182" y="1253331"/>
            <a:ext cx="56427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www.dinocarp.com</a:t>
            </a: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dirty="0">
                <a:latin typeface="Calibri" panose="020F0502020204030204" pitchFamily="34" charset="0"/>
              </a:rPr>
              <a:t>dino.carpentras@gmail.com</a:t>
            </a:r>
            <a:endParaRPr lang="en-US" sz="2000" b="0" i="0" dirty="0">
              <a:effectLst/>
              <a:latin typeface="Calibri" panose="020F0502020204030204" pitchFamily="34" charset="0"/>
            </a:endParaRP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dirty="0">
                <a:latin typeface="Calibri" panose="020F0502020204030204" pitchFamily="34" charset="0"/>
              </a:rPr>
              <a:t>@JustaNormalDino</a:t>
            </a: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       Dino </a:t>
            </a:r>
            <a:r>
              <a:rPr lang="en-US" sz="2000" dirty="0">
                <a:latin typeface="Calibri" panose="020F0502020204030204" pitchFamily="34" charset="0"/>
              </a:rPr>
              <a:t>C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arpentras</a:t>
            </a:r>
          </a:p>
          <a:p>
            <a:pPr marL="0" indent="0" algn="l" fontAlgn="base">
              <a:lnSpc>
                <a:spcPct val="150000"/>
              </a:lnSpc>
              <a:buNone/>
            </a:pPr>
            <a:endParaRPr lang="en-US" sz="2000" b="0" i="0" dirty="0"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endParaRPr lang="en-US" sz="2000" b="0" i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B6B73D3E-89F7-400A-AF2D-B4EF991E20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5" y="1388433"/>
            <a:ext cx="347406" cy="347406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30FDFC28-E966-4AAE-881F-47F4D96118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3" y="1955782"/>
            <a:ext cx="347406" cy="347406"/>
          </a:xfrm>
          <a:prstGeom prst="rect">
            <a:avLst/>
          </a:prstGeom>
        </p:spPr>
      </p:pic>
      <p:pic>
        <p:nvPicPr>
          <p:cNvPr id="23" name="Picture 22" descr="A picture containing ax, silhouette, vector graphics&#10;&#10;Description automatically generated">
            <a:extLst>
              <a:ext uri="{FF2B5EF4-FFF2-40B4-BE49-F238E27FC236}">
                <a16:creationId xmlns:a16="http://schemas.microsoft.com/office/drawing/2014/main" id="{B6E43D7B-CC9A-489E-BFC3-6B1160B29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8" y="2523131"/>
            <a:ext cx="570281" cy="32078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06A243B-DA74-4A7E-8B8F-7F5775E75C82}"/>
              </a:ext>
            </a:extLst>
          </p:cNvPr>
          <p:cNvGrpSpPr/>
          <p:nvPr/>
        </p:nvGrpSpPr>
        <p:grpSpPr>
          <a:xfrm>
            <a:off x="869714" y="3153920"/>
            <a:ext cx="380923" cy="270697"/>
            <a:chOff x="363615" y="4039879"/>
            <a:chExt cx="1993639" cy="141674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690FA6-1487-467E-BA4E-A16451CEAD7B}"/>
                </a:ext>
              </a:extLst>
            </p:cNvPr>
            <p:cNvSpPr/>
            <p:nvPr/>
          </p:nvSpPr>
          <p:spPr>
            <a:xfrm>
              <a:off x="1009650" y="4419600"/>
              <a:ext cx="700969" cy="71437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7" name="Picture 26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E973EA0-B2DD-4AEC-8E44-E3C3768B5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15" y="4039879"/>
              <a:ext cx="1993639" cy="1416749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35E08F41-7857-43E5-93A1-A4F12C9221E9}"/>
              </a:ext>
            </a:extLst>
          </p:cNvPr>
          <p:cNvSpPr txBox="1">
            <a:spLocks/>
          </p:cNvSpPr>
          <p:nvPr/>
        </p:nvSpPr>
        <p:spPr>
          <a:xfrm>
            <a:off x="6332074" y="173831"/>
            <a:ext cx="41721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Readings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DA54F55-9D48-48CF-973D-D709B8FF841D}"/>
              </a:ext>
            </a:extLst>
          </p:cNvPr>
          <p:cNvSpPr txBox="1">
            <a:spLocks/>
          </p:cNvSpPr>
          <p:nvPr/>
        </p:nvSpPr>
        <p:spPr>
          <a:xfrm>
            <a:off x="6332074" y="1253331"/>
            <a:ext cx="5642779" cy="1791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lnSpc>
                <a:spcPct val="100000"/>
              </a:lnSpc>
              <a:buNone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Carpentras et al., </a:t>
            </a:r>
            <a:r>
              <a:rPr lang="en-US" sz="1800" b="0" i="1" dirty="0">
                <a:effectLst/>
                <a:latin typeface="Calibri" panose="020F0502020204030204" pitchFamily="34" charset="0"/>
              </a:rPr>
              <a:t>The sensitivity of the Deffuant model to measurement error</a:t>
            </a:r>
            <a:endParaRPr lang="en-US" sz="1800" dirty="0">
              <a:latin typeface="Calibri" panose="020F0502020204030204" pitchFamily="34" charset="0"/>
            </a:endParaRPr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sz="1800" b="0" dirty="0">
                <a:effectLst/>
                <a:latin typeface="Calibri" panose="020F0502020204030204" pitchFamily="34" charset="0"/>
              </a:rPr>
              <a:t>Carpentras et al., </a:t>
            </a:r>
            <a:r>
              <a:rPr lang="en-US" sz="1800" b="0" i="1" dirty="0">
                <a:effectLst/>
                <a:latin typeface="Calibri" panose="020F0502020204030204" pitchFamily="34" charset="0"/>
              </a:rPr>
              <a:t>A new degree of freedom for opinion dynamics models: the arbitrariness of scales</a:t>
            </a:r>
            <a:endParaRPr lang="en-US" sz="1800" b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E04E61A-CACE-4D47-AB62-1B5A6A2FA2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287" y="3163201"/>
            <a:ext cx="278658" cy="2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0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73C1-1B15-4B1E-900C-5388ECCB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Measure</a:t>
            </a:r>
            <a:r>
              <a:rPr lang="it-IT" dirty="0"/>
              <a:t> people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E9AEE38-00A3-4D64-A356-84EB8156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4257995" y="3807883"/>
            <a:ext cx="1096948" cy="163153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CF2AB62-7728-44E2-ADA6-4303616032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5751514" y="2524343"/>
            <a:ext cx="1959925" cy="29150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1E489DF-1CE3-4410-B594-8BE7E7FEA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266634" y="3067425"/>
            <a:ext cx="1594789" cy="237199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A29E262-6643-4D49-A6C6-668510A90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7895274" y="2798871"/>
            <a:ext cx="1775349" cy="264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73C1-1B15-4B1E-900C-5388ECCB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Measure</a:t>
            </a:r>
            <a:r>
              <a:rPr lang="it-IT" dirty="0"/>
              <a:t> people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E9AEE38-00A3-4D64-A356-84EB8156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612572" y="3787563"/>
            <a:ext cx="1096948" cy="163153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CF2AB62-7728-44E2-ADA6-4303616032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7062154" y="2504023"/>
            <a:ext cx="1959925" cy="29150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1E489DF-1CE3-4410-B594-8BE7E7FEA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3747235" y="3047104"/>
            <a:ext cx="1594789" cy="237199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A29E262-6643-4D49-A6C6-668510A90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5249090" y="2778551"/>
            <a:ext cx="1775349" cy="2640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36FF0-096D-48AF-AE7E-577EBA6C175B}"/>
              </a:ext>
            </a:extLst>
          </p:cNvPr>
          <p:cNvSpPr txBox="1"/>
          <p:nvPr/>
        </p:nvSpPr>
        <p:spPr>
          <a:xfrm>
            <a:off x="2997200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1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FA6C0E-45AC-421B-A9D2-67469ECE7533}"/>
              </a:ext>
            </a:extLst>
          </p:cNvPr>
          <p:cNvSpPr txBox="1"/>
          <p:nvPr/>
        </p:nvSpPr>
        <p:spPr>
          <a:xfrm>
            <a:off x="4360925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2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EA811-89CD-4608-91D3-E454D0C75E98}"/>
              </a:ext>
            </a:extLst>
          </p:cNvPr>
          <p:cNvSpPr txBox="1"/>
          <p:nvPr/>
        </p:nvSpPr>
        <p:spPr>
          <a:xfrm>
            <a:off x="5993429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3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B517D3-C200-4FED-BFF0-7540A3044870}"/>
              </a:ext>
            </a:extLst>
          </p:cNvPr>
          <p:cNvSpPr txBox="1"/>
          <p:nvPr/>
        </p:nvSpPr>
        <p:spPr>
          <a:xfrm>
            <a:off x="7920960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4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3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73C1-1B15-4B1E-900C-5388ECCB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Measure</a:t>
            </a:r>
            <a:r>
              <a:rPr lang="it-IT" dirty="0"/>
              <a:t> people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E9AEE38-00A3-4D64-A356-84EB8156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612572" y="3787563"/>
            <a:ext cx="1096948" cy="163153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CF2AB62-7728-44E2-ADA6-4303616032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7062154" y="2504023"/>
            <a:ext cx="1959925" cy="29150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1E489DF-1CE3-4410-B594-8BE7E7FEA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3747235" y="3047104"/>
            <a:ext cx="1594789" cy="237199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A29E262-6643-4D49-A6C6-668510A90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5249090" y="2778551"/>
            <a:ext cx="1775349" cy="2640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36FF0-096D-48AF-AE7E-577EBA6C175B}"/>
              </a:ext>
            </a:extLst>
          </p:cNvPr>
          <p:cNvSpPr txBox="1"/>
          <p:nvPr/>
        </p:nvSpPr>
        <p:spPr>
          <a:xfrm>
            <a:off x="2997200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1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FA6C0E-45AC-421B-A9D2-67469ECE7533}"/>
              </a:ext>
            </a:extLst>
          </p:cNvPr>
          <p:cNvSpPr txBox="1"/>
          <p:nvPr/>
        </p:nvSpPr>
        <p:spPr>
          <a:xfrm>
            <a:off x="4360925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2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EA811-89CD-4608-91D3-E454D0C75E98}"/>
              </a:ext>
            </a:extLst>
          </p:cNvPr>
          <p:cNvSpPr txBox="1"/>
          <p:nvPr/>
        </p:nvSpPr>
        <p:spPr>
          <a:xfrm>
            <a:off x="5993429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3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B517D3-C200-4FED-BFF0-7540A3044870}"/>
              </a:ext>
            </a:extLst>
          </p:cNvPr>
          <p:cNvSpPr txBox="1"/>
          <p:nvPr/>
        </p:nvSpPr>
        <p:spPr>
          <a:xfrm>
            <a:off x="7920960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4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7FEB61-2AEC-4F2F-9DE8-5F670BAA0562}"/>
              </a:ext>
            </a:extLst>
          </p:cNvPr>
          <p:cNvSpPr/>
          <p:nvPr/>
        </p:nvSpPr>
        <p:spPr>
          <a:xfrm>
            <a:off x="2524290" y="2355273"/>
            <a:ext cx="6670509" cy="38771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DC7E1-897D-4061-9578-4CA90C7429C8}"/>
              </a:ext>
            </a:extLst>
          </p:cNvPr>
          <p:cNvSpPr txBox="1"/>
          <p:nvPr/>
        </p:nvSpPr>
        <p:spPr>
          <a:xfrm>
            <a:off x="1479248" y="3878354"/>
            <a:ext cx="1007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400" dirty="0" err="1">
                <a:solidFill>
                  <a:schemeClr val="bg1"/>
                </a:solidFill>
              </a:rPr>
              <a:t>Height</a:t>
            </a:r>
            <a:endParaRPr lang="it-IT" sz="2400" dirty="0">
              <a:solidFill>
                <a:schemeClr val="bg1"/>
              </a:solidFill>
            </a:endParaRPr>
          </a:p>
          <a:p>
            <a:pPr algn="r"/>
            <a:r>
              <a:rPr lang="it-IT" sz="2400" dirty="0">
                <a:solidFill>
                  <a:schemeClr val="bg1"/>
                </a:solidFill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50543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73C1-1B15-4B1E-900C-5388ECCB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Measure</a:t>
            </a:r>
            <a:r>
              <a:rPr lang="it-IT" dirty="0"/>
              <a:t> people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E9AEE38-00A3-4D64-A356-84EB8156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2612572" y="3787563"/>
            <a:ext cx="1096948" cy="163153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CF2AB62-7728-44E2-ADA6-4303616032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7062154" y="2504023"/>
            <a:ext cx="1959925" cy="29150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1E489DF-1CE3-4410-B594-8BE7E7FEA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3747235" y="3047104"/>
            <a:ext cx="1594789" cy="237199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A29E262-6643-4D49-A6C6-668510A90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5249090" y="2778551"/>
            <a:ext cx="1775349" cy="2640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36FF0-096D-48AF-AE7E-577EBA6C175B}"/>
              </a:ext>
            </a:extLst>
          </p:cNvPr>
          <p:cNvSpPr txBox="1"/>
          <p:nvPr/>
        </p:nvSpPr>
        <p:spPr>
          <a:xfrm>
            <a:off x="2997200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1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FA6C0E-45AC-421B-A9D2-67469ECE7533}"/>
              </a:ext>
            </a:extLst>
          </p:cNvPr>
          <p:cNvSpPr txBox="1"/>
          <p:nvPr/>
        </p:nvSpPr>
        <p:spPr>
          <a:xfrm>
            <a:off x="4360925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2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EA811-89CD-4608-91D3-E454D0C75E98}"/>
              </a:ext>
            </a:extLst>
          </p:cNvPr>
          <p:cNvSpPr txBox="1"/>
          <p:nvPr/>
        </p:nvSpPr>
        <p:spPr>
          <a:xfrm>
            <a:off x="5993429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3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B517D3-C200-4FED-BFF0-7540A3044870}"/>
              </a:ext>
            </a:extLst>
          </p:cNvPr>
          <p:cNvSpPr txBox="1"/>
          <p:nvPr/>
        </p:nvSpPr>
        <p:spPr>
          <a:xfrm>
            <a:off x="7920960" y="5419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4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DAEFA4A-4D8A-4F68-B537-E821DA98C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522201" y="2778551"/>
            <a:ext cx="1823594" cy="27123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6BC0EE-A329-49D3-8DD2-4EF76AB913C7}"/>
              </a:ext>
            </a:extLst>
          </p:cNvPr>
          <p:cNvSpPr txBox="1"/>
          <p:nvPr/>
        </p:nvSpPr>
        <p:spPr>
          <a:xfrm>
            <a:off x="1815698" y="32090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4"/>
                </a:solidFill>
              </a:rPr>
              <a:t>3</a:t>
            </a:r>
            <a:endParaRPr lang="it-IT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DA7102-6B27-48FF-A5B9-DA62AFAEF6EC}"/>
              </a:ext>
            </a:extLst>
          </p:cNvPr>
          <p:cNvCxnSpPr/>
          <p:nvPr/>
        </p:nvCxnSpPr>
        <p:spPr>
          <a:xfrm>
            <a:off x="1385774" y="2976082"/>
            <a:ext cx="4722921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879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no Dark 1">
      <a:dk1>
        <a:srgbClr val="1C2C3C"/>
      </a:dk1>
      <a:lt1>
        <a:srgbClr val="60AC90"/>
      </a:lt1>
      <a:dk2>
        <a:srgbClr val="44546A"/>
      </a:dk2>
      <a:lt2>
        <a:srgbClr val="BEC3C3"/>
      </a:lt2>
      <a:accent1>
        <a:srgbClr val="FF0000"/>
      </a:accent1>
      <a:accent2>
        <a:srgbClr val="C00000"/>
      </a:accent2>
      <a:accent3>
        <a:srgbClr val="9A4E5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687</Words>
  <Application>Microsoft Office PowerPoint</Application>
  <PresentationFormat>Widescreen</PresentationFormat>
  <Paragraphs>314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Times New Roman</vt:lpstr>
      <vt:lpstr>Office Theme</vt:lpstr>
      <vt:lpstr>The psychometric house-of-mirrors:  the effect of measurement distortions on agent-based models’ predictions</vt:lpstr>
      <vt:lpstr>Distortions</vt:lpstr>
      <vt:lpstr>Fundings</vt:lpstr>
      <vt:lpstr>Distortions</vt:lpstr>
      <vt:lpstr>Where do distortions come from?</vt:lpstr>
      <vt:lpstr>Measure people</vt:lpstr>
      <vt:lpstr>Measure people</vt:lpstr>
      <vt:lpstr>Measure people</vt:lpstr>
      <vt:lpstr>Measure people</vt:lpstr>
      <vt:lpstr>Measure people</vt:lpstr>
      <vt:lpstr>Measure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Metaphor</vt:lpstr>
      <vt:lpstr>Like distorted mirrors</vt:lpstr>
      <vt:lpstr>Almost like distorted mirrors</vt:lpstr>
      <vt:lpstr>PowerPoint Presentation</vt:lpstr>
      <vt:lpstr>PowerPoint Presentation</vt:lpstr>
      <vt:lpstr>Why different measurements?</vt:lpstr>
      <vt:lpstr>Collecting data</vt:lpstr>
      <vt:lpstr>Data processing</vt:lpstr>
      <vt:lpstr>PowerPoint Presentation</vt:lpstr>
      <vt:lpstr>Distortions in real data</vt:lpstr>
      <vt:lpstr>Multiple items scales</vt:lpstr>
      <vt:lpstr>Distortions in real data</vt:lpstr>
      <vt:lpstr>Single item scales</vt:lpstr>
      <vt:lpstr>Using factor analysis…</vt:lpstr>
      <vt:lpstr>The effect of distortions on ABM</vt:lpstr>
      <vt:lpstr>Just plug the data in</vt:lpstr>
      <vt:lpstr>Just plug the data in</vt:lpstr>
      <vt:lpstr>Hidden assumption</vt:lpstr>
      <vt:lpstr>In simulations</vt:lpstr>
      <vt:lpstr>Simulations</vt:lpstr>
      <vt:lpstr>Simulations</vt:lpstr>
      <vt:lpstr>Simulations</vt:lpstr>
      <vt:lpstr>Real data</vt:lpstr>
      <vt:lpstr>Using real data</vt:lpstr>
      <vt:lpstr>So what?</vt:lpstr>
      <vt:lpstr>The best scale</vt:lpstr>
      <vt:lpstr>So what?</vt:lpstr>
      <vt:lpstr>So what?</vt:lpstr>
      <vt:lpstr>So what?</vt:lpstr>
      <vt:lpstr>So what?</vt:lpstr>
      <vt:lpstr>So what?</vt:lpstr>
      <vt:lpstr>An opportunity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Carpentras</dc:creator>
  <cp:lastModifiedBy>Carpentras  Dino</cp:lastModifiedBy>
  <cp:revision>224</cp:revision>
  <dcterms:created xsi:type="dcterms:W3CDTF">2020-06-24T12:23:12Z</dcterms:created>
  <dcterms:modified xsi:type="dcterms:W3CDTF">2023-04-10T19:53:02Z</dcterms:modified>
</cp:coreProperties>
</file>