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368" r:id="rId3"/>
    <p:sldId id="369" r:id="rId4"/>
    <p:sldId id="467" r:id="rId5"/>
    <p:sldId id="468" r:id="rId6"/>
    <p:sldId id="447" r:id="rId7"/>
    <p:sldId id="409" r:id="rId8"/>
    <p:sldId id="469" r:id="rId9"/>
    <p:sldId id="410" r:id="rId10"/>
    <p:sldId id="472" r:id="rId11"/>
    <p:sldId id="413" r:id="rId12"/>
    <p:sldId id="458" r:id="rId13"/>
    <p:sldId id="457" r:id="rId14"/>
    <p:sldId id="453" r:id="rId15"/>
    <p:sldId id="461" r:id="rId16"/>
    <p:sldId id="416" r:id="rId17"/>
    <p:sldId id="473" r:id="rId18"/>
    <p:sldId id="462" r:id="rId19"/>
    <p:sldId id="470" r:id="rId20"/>
    <p:sldId id="418" r:id="rId21"/>
    <p:sldId id="460" r:id="rId22"/>
    <p:sldId id="419" r:id="rId23"/>
    <p:sldId id="421" r:id="rId24"/>
    <p:sldId id="422" r:id="rId25"/>
    <p:sldId id="296" r:id="rId26"/>
    <p:sldId id="441" r:id="rId27"/>
    <p:sldId id="442" r:id="rId28"/>
    <p:sldId id="443" r:id="rId29"/>
    <p:sldId id="427" r:id="rId30"/>
    <p:sldId id="428" r:id="rId31"/>
    <p:sldId id="429" r:id="rId32"/>
    <p:sldId id="301" r:id="rId33"/>
    <p:sldId id="303" r:id="rId34"/>
    <p:sldId id="302" r:id="rId35"/>
    <p:sldId id="336" r:id="rId36"/>
    <p:sldId id="445" r:id="rId37"/>
    <p:sldId id="326" r:id="rId38"/>
    <p:sldId id="455" r:id="rId39"/>
    <p:sldId id="463" r:id="rId40"/>
    <p:sldId id="475" r:id="rId41"/>
    <p:sldId id="464" r:id="rId42"/>
    <p:sldId id="466" r:id="rId43"/>
    <p:sldId id="304" r:id="rId44"/>
    <p:sldId id="471" r:id="rId45"/>
    <p:sldId id="437" r:id="rId46"/>
    <p:sldId id="340" r:id="rId47"/>
    <p:sldId id="342" r:id="rId48"/>
    <p:sldId id="444" r:id="rId49"/>
    <p:sldId id="435" r:id="rId50"/>
    <p:sldId id="362" r:id="rId5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0AC90"/>
    <a:srgbClr val="680000"/>
    <a:srgbClr val="0A1410"/>
    <a:srgbClr val="1C342B"/>
    <a:srgbClr val="284C3F"/>
    <a:srgbClr val="386C59"/>
    <a:srgbClr val="320000"/>
    <a:srgbClr val="5C0000"/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BFD44B-BA7D-43D1-830D-877DF7ADA7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846E5D-9AE3-4F2A-835D-E1E09688BF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BC9BC-B54F-483E-801B-070F9258328F}" type="datetimeFigureOut">
              <a:rPr lang="it-IT" smtClean="0"/>
              <a:t>10/04/2023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4432F7-88A9-4C97-AD3A-2F2B750B2E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6EF6FB-3300-40B8-8841-3E98B36F1F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A29F8-8D9B-461D-9C2E-86987DE2C2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07203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322CF-F0FC-420F-9462-9D2B49C44BC7}" type="datetimeFigureOut">
              <a:rPr lang="it-IT" smtClean="0"/>
              <a:t>10/04/2023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E1E96-ADA8-4C2F-92FF-76D655F3184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0933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6A06C-E321-4F1C-85CC-BD7862C54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DE445A-547C-43E6-9D9F-3044002A9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it-IT" dirty="0"/>
          </a:p>
        </p:txBody>
      </p:sp>
      <p:pic>
        <p:nvPicPr>
          <p:cNvPr id="13" name="Picture 1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5345102-53B1-4D6A-8EA4-9FF1DB6D63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882" y="4783132"/>
            <a:ext cx="2455489" cy="1307522"/>
          </a:xfrm>
          <a:prstGeom prst="rect">
            <a:avLst/>
          </a:prstGeom>
        </p:spPr>
      </p:pic>
      <p:pic>
        <p:nvPicPr>
          <p:cNvPr id="17" name="Picture 16" descr="A black sign with white text&#10;&#10;Description automatically generated">
            <a:extLst>
              <a:ext uri="{FF2B5EF4-FFF2-40B4-BE49-F238E27FC236}">
                <a16:creationId xmlns:a16="http://schemas.microsoft.com/office/drawing/2014/main" id="{E08DB854-457C-4A2F-A231-5463AA1B05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71" y="4783132"/>
            <a:ext cx="1307522" cy="1307522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D4A85EA-771C-44B7-BFA9-E353B9EAC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183B6-C667-45F4-9E4A-888E2A18AAD8}" type="datetime1">
              <a:rPr lang="it-IT" smtClean="0"/>
              <a:t>10/04/2023</a:t>
            </a:fld>
            <a:endParaRPr lang="it-IT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203685E5-1291-44AF-8968-2CA59A92B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F4FEF-FC36-4B8A-B667-5AE26BB97B8C}" type="slidenum">
              <a:rPr lang="it-IT" smtClean="0"/>
              <a:t>‹#›</a:t>
            </a:fld>
            <a:endParaRPr lang="it-IT" dirty="0"/>
          </a:p>
        </p:txBody>
      </p:sp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EED36D-F2E7-441B-9FB9-30FF111FD0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86"/>
          <a:stretch/>
        </p:blipFill>
        <p:spPr>
          <a:xfrm>
            <a:off x="7813209" y="4888156"/>
            <a:ext cx="1654905" cy="120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83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1E596-AD2F-4B95-AA70-F1E0E846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7DB6D7-4818-423B-9496-E10CB1027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2FE6B-CB86-4E11-9DA7-27D57CD9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238F-A515-4A1D-B184-87BBD6D12652}" type="datetime1">
              <a:rPr lang="it-IT" smtClean="0"/>
              <a:t>10/04/2023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C3680-9972-452E-BF88-DAEC8080B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5F56C-8FA4-44E8-8D87-14F99912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940FA1B7-47F3-4508-9CE7-D63E2B061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7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9F63F1-5F97-42FD-AC40-5B13C08D0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DBF33-E0DE-47A1-A6C8-EAD052383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D4905-888A-417E-AE4D-3BBD8A1BE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F7EB-718C-4D3A-A94A-E16821BFD818}" type="datetime1">
              <a:rPr lang="it-IT" smtClean="0"/>
              <a:t>10/04/2023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42092-3C78-4B11-95CF-573E29917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2CE07-1FE2-4663-ACC5-38106290A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D2449A2E-E25C-4D52-9DFC-127364752B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4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08F7-7CD7-4F96-B345-84242089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000" b="0"/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D7693-DAE2-40EB-8923-86547F8F7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 b="0"/>
            </a:lvl1pPr>
            <a:lvl2pPr>
              <a:defRPr sz="2800" b="0"/>
            </a:lvl2pPr>
            <a:lvl3pPr>
              <a:defRPr sz="24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CC3D598-21EF-4BF7-87CE-F1EE31894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9763A-45BE-4441-9BC8-A0A1384CED88}" type="datetime1">
              <a:rPr lang="it-IT" smtClean="0"/>
              <a:t>10/04/2023</a:t>
            </a:fld>
            <a:endParaRPr lang="it-I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37FDB94-06AE-42A2-BE75-65C35C0EE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dino.carpentras@gmail.com    -    www.dinocarp.com     -    twitter:@justaNormalDino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940D59-77CC-4969-9741-EE5108C39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F4FEF-FC36-4B8A-B667-5AE26BB97B8C}" type="slidenum">
              <a:rPr lang="it-IT" smtClean="0"/>
              <a:t>‹#›</a:t>
            </a:fld>
            <a:endParaRPr lang="it-IT" dirty="0"/>
          </a:p>
        </p:txBody>
      </p:sp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CAF8178-9436-4B51-ACDE-F23C83FF6D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  <p:pic>
        <p:nvPicPr>
          <p:cNvPr id="11" name="Picture 10" descr="A black sign with white text&#10;&#10;Description automatically generated">
            <a:extLst>
              <a:ext uri="{FF2B5EF4-FFF2-40B4-BE49-F238E27FC236}">
                <a16:creationId xmlns:a16="http://schemas.microsoft.com/office/drawing/2014/main" id="{AB6CE2BC-943F-4766-9A5C-6D8F4C6F4D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72" y="6320300"/>
            <a:ext cx="476253" cy="47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8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8F3CC-9CE7-48F6-A9B7-2D2FC9FAA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509B9-715C-4740-BB41-5CA231F9A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48ADB-2D49-4BB2-B0D9-EF1ACA1E4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CCF1-0728-4599-8C94-3AC15D593B36}" type="datetime1">
              <a:rPr lang="it-IT" smtClean="0"/>
              <a:t>10/04/2023</a:t>
            </a:fld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E9E98-ED48-4E23-88E2-35AA194F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E25C74C8-9A64-4B23-8EE4-EB83E6F94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3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D9160-C3FE-4491-B228-10311DDB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CECFD-F8F7-40A4-9AB4-2CBBBA1D3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0A88B-5342-4D1C-B427-C3EB436CD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0A594-5CD6-4A9D-B07F-A84ABCC3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D8CE-373C-4208-B517-55A3BDDAA2C2}" type="datetime1">
              <a:rPr lang="it-IT" smtClean="0"/>
              <a:t>10/04/2023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F06EF-1D7B-4854-B7E6-6FA94D855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F18DC-AE53-4FB5-BEF6-9F093739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63A6386C-98E9-4069-863B-72E9F2247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8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21EC9-8025-4C55-ADE3-CB42A5B83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91EE0-F809-4E93-9EE8-C84CA048A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9CED0C-2602-45B9-9E11-BB683B35C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6E2401-964E-4B33-84B8-7C824F4296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5C9775-1FC9-474B-B30E-56661BAEE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1BF415-7F72-4EF4-B412-6408C615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5099-DBD4-4724-AE78-424DBF4941E6}" type="datetime1">
              <a:rPr lang="it-IT" smtClean="0"/>
              <a:t>10/04/2023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C16779-CCAC-46AF-A878-AD65B8BD1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AE0712-28EE-4F83-9CE0-17C191807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BF8891FF-FC99-41B6-8180-3B62156E12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0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73F46-4EDD-4320-AF9E-6FE1B0CB6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CD1A97-065A-4DA3-8AE3-0FC4627A1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DF44-C25E-4FF2-8DD2-4E2FE6DE8C72}" type="datetime1">
              <a:rPr lang="it-IT" smtClean="0"/>
              <a:t>10/04/2023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303147-508A-4E36-BB71-D461BC6CA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0B2C04-5CA5-4C56-994E-092DF25B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6" name="Picture 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9D0557D8-57CF-421D-ACA6-8EAFD886A1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2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C3F0E8-EA23-471A-914B-103FA6BF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EA8C-3111-4016-BF65-EF28B72ABCC1}" type="datetime1">
              <a:rPr lang="it-IT" smtClean="0"/>
              <a:t>10/04/2023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BACCEC-840D-466A-9EAC-A93371DD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9CCA2-07F5-408F-9B08-9175DEC30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85B9C72F-0BFA-4552-89B9-00ACAB6AB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5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897A1-5A50-4495-B617-781096087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51E80-F056-446D-A74C-43340BF35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5FE12B-F4F2-4221-99A9-022A32429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A26B6-8F90-4A51-94AD-890B491F7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A9C0-0BA3-4772-ADDA-AEBEB6576C8F}" type="datetime1">
              <a:rPr lang="it-IT" smtClean="0"/>
              <a:t>10/04/2023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C8C62-E487-45E1-B56C-9E1DBDA1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B8C5A-6171-4D02-99CC-33672BF42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1A90FC4C-0A0B-4FAD-A5DD-1032A386B4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7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20898-28DF-48EA-8493-7822D4E6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FEBF44-58D5-43B4-A759-209ED0C57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ECF3B-7CD1-4691-810C-E637E4A67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F9FCD-2D62-4A2D-A0FC-9223A2B23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E110-B253-4D21-A08E-049AE0041EB8}" type="datetime1">
              <a:rPr lang="it-IT" smtClean="0"/>
              <a:t>10/04/2023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C1BF4-90EE-47D2-A74D-1FE8D65E7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06464-1D22-4EB5-9EE3-FD01154ED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307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5C4F70-0A14-474A-AA7E-1B1015F09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C1696-D628-415D-BE07-C089655D7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774A7-F1D0-42DD-AEC9-BC3D12DE6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B065F-B260-4FB7-BEC6-A18FE79E03E4}" type="datetime1">
              <a:rPr lang="it-IT" smtClean="0"/>
              <a:t>10/04/2023</a:t>
            </a:fld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BCCAC-68F1-40F9-9F1E-5EBDD2111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F4FEF-FC36-4B8A-B667-5AE26BB97B8C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679BE9-64C1-4294-A424-06B3C9F6D928}"/>
              </a:ext>
            </a:extLst>
          </p:cNvPr>
          <p:cNvSpPr txBox="1"/>
          <p:nvPr userDrawn="1"/>
        </p:nvSpPr>
        <p:spPr>
          <a:xfrm>
            <a:off x="3334763" y="6400412"/>
            <a:ext cx="5522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schemeClr val="bg1"/>
                </a:solidFill>
              </a:rPr>
              <a:t>dino.carpentras@gmail.com    -    www.dinocarp.com     -    twitter:@justaNormalDino</a:t>
            </a:r>
          </a:p>
        </p:txBody>
      </p:sp>
    </p:spTree>
    <p:extLst>
      <p:ext uri="{BB962C8B-B14F-4D97-AF65-F5344CB8AC3E}">
        <p14:creationId xmlns:p14="http://schemas.microsoft.com/office/powerpoint/2010/main" val="29114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EEC0C-2AED-4700-8695-A5745E133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6174"/>
            <a:ext cx="9144000" cy="1832083"/>
          </a:xfrm>
        </p:spPr>
        <p:txBody>
          <a:bodyPr>
            <a:noAutofit/>
          </a:bodyPr>
          <a:lstStyle/>
          <a:p>
            <a:r>
              <a:rPr lang="en-US" sz="5400" dirty="0"/>
              <a:t>Building an Opinion Dynamics Model from Experimental Data</a:t>
            </a:r>
            <a:endParaRPr lang="it-IT" sz="54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4619C77-F248-46CE-9828-C5A0F29D9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669" y="3586578"/>
            <a:ext cx="9546454" cy="455057"/>
          </a:xfrm>
        </p:spPr>
        <p:txBody>
          <a:bodyPr>
            <a:normAutofit/>
          </a:bodyPr>
          <a:lstStyle/>
          <a:p>
            <a:r>
              <a:rPr lang="it-IT" sz="2000" i="1" u="sng" dirty="0">
                <a:solidFill>
                  <a:schemeClr val="bg1">
                    <a:lumMod val="20000"/>
                    <a:lumOff val="80000"/>
                  </a:schemeClr>
                </a:solidFill>
              </a:rPr>
              <a:t>Dino Carpentras</a:t>
            </a:r>
            <a:r>
              <a:rPr lang="it-IT" sz="2000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, Paul J. Maher, </a:t>
            </a:r>
            <a:r>
              <a:rPr lang="it-IT" sz="2000" i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Caoimhe</a:t>
            </a:r>
            <a:r>
              <a:rPr lang="it-IT" sz="2000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O’Reilly, Michael Quayle</a:t>
            </a:r>
          </a:p>
        </p:txBody>
      </p:sp>
    </p:spTree>
    <p:extLst>
      <p:ext uri="{BB962C8B-B14F-4D97-AF65-F5344CB8AC3E}">
        <p14:creationId xmlns:p14="http://schemas.microsoft.com/office/powerpoint/2010/main" val="2033154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59311-59A0-4AA5-AF69-06F8E7C1B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Context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2C99B-DC2E-4867-8BBF-A73E33748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Online interaction</a:t>
            </a:r>
          </a:p>
          <a:p>
            <a:pPr lvl="1"/>
            <a:r>
              <a:rPr lang="it-IT" dirty="0"/>
              <a:t>Simple &amp; </a:t>
            </a:r>
            <a:r>
              <a:rPr lang="it-IT" dirty="0" err="1"/>
              <a:t>controlled</a:t>
            </a:r>
            <a:r>
              <a:rPr lang="it-IT" dirty="0"/>
              <a:t> interaction</a:t>
            </a:r>
          </a:p>
          <a:p>
            <a:pPr lvl="2"/>
            <a:r>
              <a:rPr lang="it-IT" dirty="0" err="1"/>
              <a:t>Only</a:t>
            </a:r>
            <a:r>
              <a:rPr lang="it-IT" dirty="0"/>
              <a:t> </a:t>
            </a:r>
            <a:r>
              <a:rPr lang="it-IT" dirty="0" err="1"/>
              <a:t>agree</a:t>
            </a:r>
            <a:r>
              <a:rPr lang="it-IT" dirty="0"/>
              <a:t>/</a:t>
            </a:r>
            <a:r>
              <a:rPr lang="it-IT" dirty="0" err="1"/>
              <a:t>disagree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4846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D5420-234B-4035-ACA1-3EE37D16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topics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1FE4D-A4BF-483E-BC8F-216E63CD6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66608" cy="4351338"/>
          </a:xfrm>
        </p:spPr>
        <p:txBody>
          <a:bodyPr/>
          <a:lstStyle/>
          <a:p>
            <a:r>
              <a:rPr lang="it-IT" dirty="0" err="1"/>
              <a:t>Average</a:t>
            </a:r>
            <a:r>
              <a:rPr lang="it-IT" dirty="0"/>
              <a:t> of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topics</a:t>
            </a:r>
            <a:endParaRPr lang="it-IT" dirty="0"/>
          </a:p>
          <a:p>
            <a:pPr lvl="1"/>
            <a:r>
              <a:rPr lang="it-IT" dirty="0"/>
              <a:t>Gun control ≠ </a:t>
            </a:r>
            <a:r>
              <a:rPr lang="it-IT" dirty="0" err="1"/>
              <a:t>immigration</a:t>
            </a:r>
            <a:r>
              <a:rPr lang="it-IT" dirty="0"/>
              <a:t> ≠ </a:t>
            </a:r>
            <a:r>
              <a:rPr lang="it-IT" dirty="0" err="1"/>
              <a:t>vaccines</a:t>
            </a:r>
            <a:endParaRPr lang="it-IT" dirty="0"/>
          </a:p>
          <a:p>
            <a:pPr lvl="2"/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different</a:t>
            </a:r>
            <a:endParaRPr lang="it-IT" dirty="0"/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endParaRPr lang="it-IT" dirty="0"/>
          </a:p>
          <a:p>
            <a:pPr lvl="1"/>
            <a:r>
              <a:rPr lang="it-IT" dirty="0" err="1"/>
              <a:t>Novel</a:t>
            </a:r>
            <a:r>
              <a:rPr lang="it-IT" dirty="0"/>
              <a:t> </a:t>
            </a:r>
            <a:r>
              <a:rPr lang="it-IT" dirty="0" err="1"/>
              <a:t>topics</a:t>
            </a:r>
            <a:endParaRPr lang="it-IT" dirty="0"/>
          </a:p>
          <a:p>
            <a:pPr lvl="2"/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similar</a:t>
            </a:r>
            <a:r>
              <a:rPr lang="it-IT" dirty="0"/>
              <a:t> </a:t>
            </a:r>
            <a:r>
              <a:rPr lang="it-IT" dirty="0" err="1"/>
              <a:t>behavior</a:t>
            </a:r>
            <a:r>
              <a:rPr lang="it-IT" dirty="0"/>
              <a:t> (?)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B7B373-49BB-40FA-9BB6-AF1FB3EFE1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17494" r="74900" b="14764"/>
          <a:stretch/>
        </p:blipFill>
        <p:spPr>
          <a:xfrm>
            <a:off x="9944588" y="1615791"/>
            <a:ext cx="673837" cy="10885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066D10-E8E5-4C55-8657-732DC687A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17494" r="74900" b="14764"/>
          <a:stretch/>
        </p:blipFill>
        <p:spPr>
          <a:xfrm>
            <a:off x="8809849" y="1615791"/>
            <a:ext cx="673837" cy="108850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5B5CE13-84C3-43D8-8AFE-F955F737D093}"/>
              </a:ext>
            </a:extLst>
          </p:cNvPr>
          <p:cNvSpPr/>
          <p:nvPr/>
        </p:nvSpPr>
        <p:spPr>
          <a:xfrm>
            <a:off x="10496781" y="2004130"/>
            <a:ext cx="331239" cy="219966"/>
          </a:xfrm>
          <a:prstGeom prst="rightArrow">
            <a:avLst>
              <a:gd name="adj1" fmla="val 26285"/>
              <a:gd name="adj2" fmla="val 4644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EA3F777-2E3B-41E2-ACB0-D92FFB7397A3}"/>
              </a:ext>
            </a:extLst>
          </p:cNvPr>
          <p:cNvSpPr/>
          <p:nvPr/>
        </p:nvSpPr>
        <p:spPr>
          <a:xfrm rot="10800000">
            <a:off x="8553556" y="2004130"/>
            <a:ext cx="335715" cy="219966"/>
          </a:xfrm>
          <a:prstGeom prst="rightArrow">
            <a:avLst>
              <a:gd name="adj1" fmla="val 26285"/>
              <a:gd name="adj2" fmla="val 4644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498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DCD3-1AD7-4D67-BFE8-AE67A4230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Novel</a:t>
            </a:r>
            <a:r>
              <a:rPr lang="it-IT" dirty="0"/>
              <a:t> </a:t>
            </a:r>
            <a:r>
              <a:rPr lang="it-IT" dirty="0" err="1"/>
              <a:t>statements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DCC43-3716-4947-AB8D-9F6CF5C0F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i="1" dirty="0" err="1"/>
              <a:t>Circle</a:t>
            </a:r>
            <a:r>
              <a:rPr lang="it-IT" i="1" dirty="0"/>
              <a:t> </a:t>
            </a:r>
            <a:r>
              <a:rPr lang="it-IT" i="1" dirty="0" err="1"/>
              <a:t>is</a:t>
            </a:r>
            <a:r>
              <a:rPr lang="it-IT" i="1" dirty="0"/>
              <a:t> a </a:t>
            </a:r>
            <a:r>
              <a:rPr lang="it-IT" i="1" dirty="0" err="1"/>
              <a:t>noble</a:t>
            </a:r>
            <a:r>
              <a:rPr lang="it-IT" i="1" dirty="0"/>
              <a:t> </a:t>
            </a:r>
            <a:r>
              <a:rPr lang="it-IT" i="1" dirty="0" err="1"/>
              <a:t>shape</a:t>
            </a:r>
            <a:endParaRPr lang="it-IT" i="1" dirty="0"/>
          </a:p>
          <a:p>
            <a:r>
              <a:rPr lang="it-IT" i="1" dirty="0" err="1"/>
              <a:t>Letter</a:t>
            </a:r>
            <a:r>
              <a:rPr lang="it-IT" i="1" dirty="0"/>
              <a:t> P </a:t>
            </a:r>
            <a:r>
              <a:rPr lang="it-IT" i="1" dirty="0" err="1"/>
              <a:t>is</a:t>
            </a:r>
            <a:r>
              <a:rPr lang="it-IT" i="1" dirty="0"/>
              <a:t> </a:t>
            </a:r>
            <a:r>
              <a:rPr lang="it-IT" i="1" dirty="0" err="1"/>
              <a:t>boring</a:t>
            </a:r>
            <a:endParaRPr lang="it-IT" i="1" dirty="0"/>
          </a:p>
          <a:p>
            <a:r>
              <a:rPr lang="it-IT" i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38954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59E1F-1AC8-45C4-B7A6-F77141BCE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Problems</a:t>
            </a:r>
            <a:r>
              <a:rPr lang="it-IT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AFB68-0976-4222-9D3D-2CF270C7C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Are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meaningful</a:t>
            </a:r>
            <a:r>
              <a:rPr lang="it-IT" dirty="0"/>
              <a:t>?</a:t>
            </a:r>
          </a:p>
          <a:p>
            <a:r>
              <a:rPr lang="it-IT" dirty="0" err="1"/>
              <a:t>They</a:t>
            </a:r>
            <a:r>
              <a:rPr lang="it-IT" dirty="0"/>
              <a:t> are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interesting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1205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CAC0-5C02-4D10-A442-ECFF9B75F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091431" cy="1325563"/>
          </a:xfrm>
        </p:spPr>
        <p:txBody>
          <a:bodyPr/>
          <a:lstStyle/>
          <a:p>
            <a:r>
              <a:rPr lang="it-IT" dirty="0" err="1"/>
              <a:t>Tests</a:t>
            </a:r>
            <a:endParaRPr lang="it-IT" dirty="0"/>
          </a:p>
        </p:txBody>
      </p:sp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6EC32ED1-7AB0-4F7A-AC6C-B739A936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10" y="3107184"/>
            <a:ext cx="4682381" cy="2607136"/>
          </a:xfrm>
          <a:prstGeom prst="rect">
            <a:avLst/>
          </a:prstGeom>
        </p:spPr>
      </p:pic>
      <p:pic>
        <p:nvPicPr>
          <p:cNvPr id="11" name="Picture 10" descr="Chart, bar chart&#10;&#10;Description automatically generated">
            <a:extLst>
              <a:ext uri="{FF2B5EF4-FFF2-40B4-BE49-F238E27FC236}">
                <a16:creationId xmlns:a16="http://schemas.microsoft.com/office/drawing/2014/main" id="{01CC735B-CF08-44F4-AF98-99A963371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088" y="3107184"/>
            <a:ext cx="4775269" cy="26071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9445BB-84AB-4D33-9F54-FBFB2FB50EB5}"/>
              </a:ext>
            </a:extLst>
          </p:cNvPr>
          <p:cNvSpPr txBox="1"/>
          <p:nvPr/>
        </p:nvSpPr>
        <p:spPr>
          <a:xfrm>
            <a:off x="910389" y="1665980"/>
            <a:ext cx="380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chemeClr val="accent1"/>
                </a:solidFill>
              </a:rPr>
              <a:t>Significantly</a:t>
            </a:r>
            <a:r>
              <a:rPr lang="it-IT" sz="2400" dirty="0">
                <a:solidFill>
                  <a:schemeClr val="accent1"/>
                </a:solidFill>
              </a:rPr>
              <a:t> more </a:t>
            </a:r>
            <a:r>
              <a:rPr lang="it-IT" sz="2400" dirty="0" err="1">
                <a:solidFill>
                  <a:schemeClr val="accent1"/>
                </a:solidFill>
              </a:rPr>
              <a:t>meaningul</a:t>
            </a:r>
            <a:endParaRPr lang="it-IT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22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D471E-93D0-426B-B3AB-86D2513BA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realistic</a:t>
            </a:r>
            <a:r>
              <a:rPr lang="it-IT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111EE-09AF-4174-AF79-BC33B3ED6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4942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BB00E-0B8C-434A-A238-05F623796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Meaningfulness</a:t>
            </a:r>
            <a:endParaRPr lang="it-IT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E194CBE-C6F1-4B1E-BCAB-435F98636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36" y="1825625"/>
            <a:ext cx="5839640" cy="1781424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8E51D67-87AA-4547-AF44-70253A0F6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624" y="4025392"/>
            <a:ext cx="4333254" cy="22865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A71476-7569-48FA-92FC-ECE8434FE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320" y="1184467"/>
            <a:ext cx="4179415" cy="4845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76F0FE-866F-45E6-AE64-C09D948CB6C1}"/>
              </a:ext>
            </a:extLst>
          </p:cNvPr>
          <p:cNvSpPr/>
          <p:nvPr/>
        </p:nvSpPr>
        <p:spPr>
          <a:xfrm>
            <a:off x="7414081" y="1184467"/>
            <a:ext cx="3469942" cy="3424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8145C6-7286-4813-9850-D24ECA416B82}"/>
              </a:ext>
            </a:extLst>
          </p:cNvPr>
          <p:cNvSpPr/>
          <p:nvPr/>
        </p:nvSpPr>
        <p:spPr>
          <a:xfrm>
            <a:off x="1851259" y="4119239"/>
            <a:ext cx="3469942" cy="4897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1829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16C9B-CCB4-4014-93EA-30F4954D0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Final</a:t>
            </a:r>
            <a:r>
              <a:rPr lang="it-IT" dirty="0"/>
              <a:t>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2E327-67D1-448F-A9F2-45600A56E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Novel</a:t>
            </a:r>
            <a:r>
              <a:rPr lang="it-IT" dirty="0"/>
              <a:t> </a:t>
            </a:r>
            <a:r>
              <a:rPr lang="it-IT" dirty="0" err="1"/>
              <a:t>topics</a:t>
            </a:r>
            <a:r>
              <a:rPr lang="it-IT" dirty="0"/>
              <a:t> in </a:t>
            </a:r>
            <a:r>
              <a:rPr lang="it-IT" dirty="0" err="1"/>
              <a:t>real</a:t>
            </a:r>
            <a:r>
              <a:rPr lang="it-IT" dirty="0"/>
              <a:t> life</a:t>
            </a:r>
          </a:p>
          <a:p>
            <a:pPr lvl="1"/>
            <a:r>
              <a:rPr lang="it-IT" dirty="0"/>
              <a:t>Beautiful </a:t>
            </a:r>
            <a:r>
              <a:rPr lang="it-IT" dirty="0" err="1"/>
              <a:t>equations</a:t>
            </a:r>
            <a:r>
              <a:rPr lang="it-IT" dirty="0"/>
              <a:t> / Bitcoins</a:t>
            </a:r>
          </a:p>
          <a:p>
            <a:endParaRPr lang="it-IT" dirty="0"/>
          </a:p>
          <a:p>
            <a:r>
              <a:rPr lang="it-IT" dirty="0" err="1"/>
              <a:t>As</a:t>
            </a:r>
            <a:r>
              <a:rPr lang="it-IT" dirty="0"/>
              <a:t> baseline for </a:t>
            </a:r>
            <a:r>
              <a:rPr lang="it-IT" dirty="0" err="1"/>
              <a:t>comparison</a:t>
            </a:r>
            <a:endParaRPr lang="it-IT" dirty="0"/>
          </a:p>
          <a:p>
            <a:pPr lvl="1"/>
            <a:r>
              <a:rPr lang="it-IT" dirty="0"/>
              <a:t>E.g. </a:t>
            </a:r>
            <a:r>
              <a:rPr lang="it-IT" dirty="0" err="1"/>
              <a:t>perfect</a:t>
            </a:r>
            <a:r>
              <a:rPr lang="it-IT" dirty="0"/>
              <a:t> </a:t>
            </a:r>
            <a:r>
              <a:rPr lang="it-IT" dirty="0" err="1"/>
              <a:t>rationality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7839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74ABED-2D21-4939-A7DC-460E7F3360E9}"/>
              </a:ext>
            </a:extLst>
          </p:cNvPr>
          <p:cNvSpPr/>
          <p:nvPr/>
        </p:nvSpPr>
        <p:spPr>
          <a:xfrm>
            <a:off x="2308194" y="2723225"/>
            <a:ext cx="2654423" cy="14115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000000"/>
                </a:solidFill>
              </a:rPr>
              <a:t>Novel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attitudes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598AEF-B2AC-4C9D-A6E3-5672003A0E7B}"/>
              </a:ext>
            </a:extLst>
          </p:cNvPr>
          <p:cNvSpPr/>
          <p:nvPr/>
        </p:nvSpPr>
        <p:spPr>
          <a:xfrm>
            <a:off x="7440967" y="2723225"/>
            <a:ext cx="2654423" cy="1411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000000"/>
                </a:solidFill>
              </a:rPr>
              <a:t>Established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attitudes</a:t>
            </a: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90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C4070-9962-4DEB-919C-80578F7C3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Structure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EA716-5980-4F10-B9E5-79191B077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 err="1">
                <a:solidFill>
                  <a:schemeClr val="bg2">
                    <a:lumMod val="75000"/>
                  </a:schemeClr>
                </a:solidFill>
              </a:rPr>
              <a:t>Introduction</a:t>
            </a:r>
            <a:endParaRPr lang="it-IT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Design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chemeClr val="accent1"/>
                </a:solidFill>
              </a:rPr>
              <a:t>Data </a:t>
            </a:r>
            <a:r>
              <a:rPr lang="it-IT" dirty="0" err="1">
                <a:solidFill>
                  <a:schemeClr val="accent1"/>
                </a:solidFill>
              </a:rPr>
              <a:t>collection</a:t>
            </a:r>
            <a:r>
              <a:rPr lang="it-IT" dirty="0">
                <a:solidFill>
                  <a:schemeClr val="accent1"/>
                </a:solidFill>
              </a:rPr>
              <a:t> &amp; </a:t>
            </a:r>
            <a:r>
              <a:rPr lang="it-IT" dirty="0" err="1">
                <a:solidFill>
                  <a:schemeClr val="accent1"/>
                </a:solidFill>
              </a:rPr>
              <a:t>analysis</a:t>
            </a:r>
            <a:endParaRPr lang="it-IT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OD model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20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E1AAE-74B0-46DE-9589-3BAEB05A3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05326" cy="1325563"/>
          </a:xfrm>
        </p:spPr>
        <p:txBody>
          <a:bodyPr/>
          <a:lstStyle/>
          <a:p>
            <a:r>
              <a:rPr lang="it-IT" dirty="0" err="1"/>
              <a:t>Overview</a:t>
            </a:r>
            <a:endParaRPr lang="it-IT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EEA8D6E-5CA0-441C-A391-AB5D23C4A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15737"/>
            <a:ext cx="6538826" cy="43015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DB6B7BE-6D64-408D-8BF2-1FE512FCB4EC}"/>
              </a:ext>
            </a:extLst>
          </p:cNvPr>
          <p:cNvSpPr txBox="1"/>
          <p:nvPr/>
        </p:nvSpPr>
        <p:spPr>
          <a:xfrm>
            <a:off x="7635603" y="2784235"/>
            <a:ext cx="3718197" cy="1964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2800" dirty="0" err="1">
                <a:solidFill>
                  <a:schemeClr val="bg2"/>
                </a:solidFill>
              </a:rPr>
              <a:t>Polarized</a:t>
            </a:r>
            <a:endParaRPr lang="it-IT" sz="2800" dirty="0">
              <a:solidFill>
                <a:schemeClr val="bg2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2800" dirty="0">
                <a:solidFill>
                  <a:schemeClr val="bg2"/>
                </a:solidFill>
              </a:rPr>
              <a:t>Strong </a:t>
            </a:r>
            <a:r>
              <a:rPr lang="it-IT" sz="2800" dirty="0" err="1">
                <a:solidFill>
                  <a:schemeClr val="bg2"/>
                </a:solidFill>
              </a:rPr>
              <a:t>diversity</a:t>
            </a:r>
            <a:endParaRPr lang="it-IT" sz="2800" dirty="0">
              <a:solidFill>
                <a:schemeClr val="bg2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2800" dirty="0">
                <a:solidFill>
                  <a:schemeClr val="bg2"/>
                </a:solidFill>
              </a:rPr>
              <a:t>Dynamic </a:t>
            </a:r>
            <a:r>
              <a:rPr lang="it-IT" sz="2800" dirty="0" err="1">
                <a:solidFill>
                  <a:schemeClr val="bg2"/>
                </a:solidFill>
              </a:rPr>
              <a:t>convergence</a:t>
            </a:r>
            <a:endParaRPr lang="it-IT" sz="2800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988CB6-9A65-45F3-A63E-849E5BF3CE35}"/>
              </a:ext>
            </a:extLst>
          </p:cNvPr>
          <p:cNvSpPr txBox="1"/>
          <p:nvPr/>
        </p:nvSpPr>
        <p:spPr>
          <a:xfrm>
            <a:off x="3908911" y="5679312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Opinion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870CC6-229F-4944-9E25-A6C329332518}"/>
              </a:ext>
            </a:extLst>
          </p:cNvPr>
          <p:cNvSpPr txBox="1"/>
          <p:nvPr/>
        </p:nvSpPr>
        <p:spPr>
          <a:xfrm rot="16200000">
            <a:off x="90255" y="3424570"/>
            <a:ext cx="165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Frequency (</a:t>
            </a:r>
            <a:r>
              <a:rPr lang="it-IT" dirty="0" err="1">
                <a:solidFill>
                  <a:schemeClr val="bg2"/>
                </a:solidFill>
              </a:rPr>
              <a:t>a.u</a:t>
            </a:r>
            <a:r>
              <a:rPr lang="it-IT" dirty="0">
                <a:solidFill>
                  <a:schemeClr val="bg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2878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7C27-A29A-422C-A2FB-A17FECC64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Collection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8798E04-C54D-4622-B255-BF41E71F8D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1159150" y="1926176"/>
            <a:ext cx="1317720" cy="19598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22F4F3-A2F7-41CE-A13E-FD834A775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512" y="2037087"/>
            <a:ext cx="5732940" cy="299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82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EE919-3345-45BD-B6F8-4600F5E7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274BC-C99E-46AF-B855-07797A126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43F8770-87EE-49F5-BABE-10003D2B2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720" y="980976"/>
            <a:ext cx="4448796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1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EE919-3345-45BD-B6F8-4600F5E7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274BC-C99E-46AF-B855-07797A126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027599B-0DF8-428F-B5EA-28AF46892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165" y="2650931"/>
            <a:ext cx="4157164" cy="398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75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7C27-A29A-422C-A2FB-A17FECC64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Collection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8798E04-C54D-4622-B255-BF41E71F8D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1159150" y="1926176"/>
            <a:ext cx="1317720" cy="19598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22F4F3-A2F7-41CE-A13E-FD834A775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512" y="2037087"/>
            <a:ext cx="5732940" cy="299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00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CF9D0-B2FD-4031-941A-1F029ACD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3EE7C-1175-43EE-9D2F-9C84A3C43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N=365, Age: 18 - 69, M=31.08, SD=11.39 Gender: male 160, female 205, other 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5363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19C43-3F08-4AA2-B40F-4B09F1C13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Opinions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numbers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75958-7D75-4D1F-9837-6D6DAE505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Agreement [</a:t>
            </a:r>
            <a:r>
              <a:rPr lang="it-IT" dirty="0" err="1"/>
              <a:t>Agree</a:t>
            </a:r>
            <a:r>
              <a:rPr lang="it-IT" dirty="0"/>
              <a:t>/</a:t>
            </a:r>
            <a:r>
              <a:rPr lang="it-IT" dirty="0" err="1"/>
              <a:t>Disagree</a:t>
            </a:r>
            <a:r>
              <a:rPr lang="it-IT" dirty="0"/>
              <a:t>] -&gt; [+1/-1]</a:t>
            </a:r>
          </a:p>
          <a:p>
            <a:r>
              <a:rPr lang="it-IT" dirty="0" err="1"/>
              <a:t>Certainty</a:t>
            </a:r>
            <a:r>
              <a:rPr lang="it-IT" dirty="0"/>
              <a:t> [0.1,1]</a:t>
            </a:r>
          </a:p>
          <a:p>
            <a:r>
              <a:rPr lang="it-IT" dirty="0"/>
              <a:t>Opinion = [+1/-1] * [0.1,1]  = [-1,1]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3305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68B4-476A-47AC-9FF0-17F5E1334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Social </a:t>
            </a:r>
            <a:r>
              <a:rPr lang="it-IT" dirty="0" err="1"/>
              <a:t>influence</a:t>
            </a:r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A1A6D8-365E-4D3B-8046-2C3C3B3A31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17494" r="74900" b="14764"/>
          <a:stretch/>
        </p:blipFill>
        <p:spPr>
          <a:xfrm>
            <a:off x="5338154" y="1779543"/>
            <a:ext cx="673837" cy="108850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607871-8EF6-4E71-B13B-0B7C952F36BB}"/>
              </a:ext>
            </a:extLst>
          </p:cNvPr>
          <p:cNvCxnSpPr>
            <a:cxnSpLocks/>
          </p:cNvCxnSpPr>
          <p:nvPr/>
        </p:nvCxnSpPr>
        <p:spPr>
          <a:xfrm>
            <a:off x="3692437" y="2868050"/>
            <a:ext cx="0" cy="191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5B064A3-EEFD-4E55-B7F5-BD4A062D84CF}"/>
              </a:ext>
            </a:extLst>
          </p:cNvPr>
          <p:cNvSpPr txBox="1"/>
          <p:nvPr/>
        </p:nvSpPr>
        <p:spPr>
          <a:xfrm>
            <a:off x="3404521" y="2962056"/>
            <a:ext cx="575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</a:rPr>
              <a:t>-1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869F9E-B826-4EDC-A2EE-F5BC5AF51B6B}"/>
              </a:ext>
            </a:extLst>
          </p:cNvPr>
          <p:cNvCxnSpPr>
            <a:cxnSpLocks/>
          </p:cNvCxnSpPr>
          <p:nvPr/>
        </p:nvCxnSpPr>
        <p:spPr>
          <a:xfrm>
            <a:off x="5705493" y="2916877"/>
            <a:ext cx="0" cy="199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0094B9B-E6D5-471D-9069-96732F8AAF33}"/>
              </a:ext>
            </a:extLst>
          </p:cNvPr>
          <p:cNvSpPr txBox="1"/>
          <p:nvPr/>
        </p:nvSpPr>
        <p:spPr>
          <a:xfrm>
            <a:off x="5417577" y="3018970"/>
            <a:ext cx="575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</a:rPr>
              <a:t>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27F66E-D9EF-42F4-BD4F-2ED19B065A9A}"/>
              </a:ext>
            </a:extLst>
          </p:cNvPr>
          <p:cNvCxnSpPr>
            <a:cxnSpLocks/>
          </p:cNvCxnSpPr>
          <p:nvPr/>
        </p:nvCxnSpPr>
        <p:spPr>
          <a:xfrm>
            <a:off x="7928497" y="2868050"/>
            <a:ext cx="0" cy="191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A406D6E-EEE4-433F-AC74-2D2959B650C0}"/>
              </a:ext>
            </a:extLst>
          </p:cNvPr>
          <p:cNvSpPr txBox="1"/>
          <p:nvPr/>
        </p:nvSpPr>
        <p:spPr>
          <a:xfrm>
            <a:off x="7640581" y="2962056"/>
            <a:ext cx="575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BCF276F-5673-4D4A-8F6A-2F29AC4A5B07}"/>
              </a:ext>
            </a:extLst>
          </p:cNvPr>
          <p:cNvSpPr/>
          <p:nvPr/>
        </p:nvSpPr>
        <p:spPr>
          <a:xfrm>
            <a:off x="6035665" y="2144954"/>
            <a:ext cx="384464" cy="198351"/>
          </a:xfrm>
          <a:prstGeom prst="rightArrow">
            <a:avLst>
              <a:gd name="adj1" fmla="val 26285"/>
              <a:gd name="adj2" fmla="val 46443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BE8550-F706-40B1-BF4C-CFFAFC3A5C37}"/>
              </a:ext>
            </a:extLst>
          </p:cNvPr>
          <p:cNvSpPr/>
          <p:nvPr/>
        </p:nvSpPr>
        <p:spPr>
          <a:xfrm>
            <a:off x="3404521" y="2801863"/>
            <a:ext cx="4700784" cy="132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125AF55-225B-44B2-81F8-D4F129CFAD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17494" r="74900" b="14764"/>
          <a:stretch/>
        </p:blipFill>
        <p:spPr>
          <a:xfrm>
            <a:off x="5288734" y="4470956"/>
            <a:ext cx="673837" cy="108850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B92C9F8-B98C-404B-9C2D-6F83D9DB1083}"/>
              </a:ext>
            </a:extLst>
          </p:cNvPr>
          <p:cNvCxnSpPr>
            <a:cxnSpLocks/>
          </p:cNvCxnSpPr>
          <p:nvPr/>
        </p:nvCxnSpPr>
        <p:spPr>
          <a:xfrm>
            <a:off x="3643017" y="5559463"/>
            <a:ext cx="0" cy="191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672ED93-45AC-44B5-8CAE-20B7F296375B}"/>
              </a:ext>
            </a:extLst>
          </p:cNvPr>
          <p:cNvSpPr txBox="1"/>
          <p:nvPr/>
        </p:nvSpPr>
        <p:spPr>
          <a:xfrm>
            <a:off x="3355101" y="5653469"/>
            <a:ext cx="575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</a:rPr>
              <a:t>-1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0DC434-115A-44DE-B6B1-2AD4F5B37DB4}"/>
              </a:ext>
            </a:extLst>
          </p:cNvPr>
          <p:cNvCxnSpPr>
            <a:cxnSpLocks/>
          </p:cNvCxnSpPr>
          <p:nvPr/>
        </p:nvCxnSpPr>
        <p:spPr>
          <a:xfrm>
            <a:off x="5656073" y="5608290"/>
            <a:ext cx="0" cy="199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D4C24A7-B1AD-43B1-848A-BFAD3D2277EC}"/>
              </a:ext>
            </a:extLst>
          </p:cNvPr>
          <p:cNvSpPr txBox="1"/>
          <p:nvPr/>
        </p:nvSpPr>
        <p:spPr>
          <a:xfrm>
            <a:off x="5368157" y="5710383"/>
            <a:ext cx="575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</a:rPr>
              <a:t>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5865FD-C0B7-4392-9B50-7CDCFD4B55C8}"/>
              </a:ext>
            </a:extLst>
          </p:cNvPr>
          <p:cNvCxnSpPr>
            <a:cxnSpLocks/>
          </p:cNvCxnSpPr>
          <p:nvPr/>
        </p:nvCxnSpPr>
        <p:spPr>
          <a:xfrm>
            <a:off x="7879077" y="5559463"/>
            <a:ext cx="0" cy="191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53CC1F2-EB60-4611-B1E9-C39227D124A9}"/>
              </a:ext>
            </a:extLst>
          </p:cNvPr>
          <p:cNvSpPr txBox="1"/>
          <p:nvPr/>
        </p:nvSpPr>
        <p:spPr>
          <a:xfrm>
            <a:off x="7591161" y="5653469"/>
            <a:ext cx="575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5BAB972E-C3AA-4917-AB56-E1F999C876EC}"/>
              </a:ext>
            </a:extLst>
          </p:cNvPr>
          <p:cNvSpPr/>
          <p:nvPr/>
        </p:nvSpPr>
        <p:spPr>
          <a:xfrm rot="10800000">
            <a:off x="4848045" y="4898072"/>
            <a:ext cx="384464" cy="198351"/>
          </a:xfrm>
          <a:prstGeom prst="rightArrow">
            <a:avLst>
              <a:gd name="adj1" fmla="val 26285"/>
              <a:gd name="adj2" fmla="val 46443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ECA282-4A9E-47EA-9C74-BB90B7BBD610}"/>
              </a:ext>
            </a:extLst>
          </p:cNvPr>
          <p:cNvSpPr/>
          <p:nvPr/>
        </p:nvSpPr>
        <p:spPr>
          <a:xfrm>
            <a:off x="3355101" y="5493276"/>
            <a:ext cx="4700784" cy="132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7DEB121A-423B-4074-B9C4-D2CCE26EF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59" y="4659152"/>
            <a:ext cx="4239217" cy="485843"/>
          </a:xfrm>
          <a:prstGeom prst="rect">
            <a:avLst/>
          </a:prstGeom>
        </p:spPr>
      </p:pic>
      <p:pic>
        <p:nvPicPr>
          <p:cNvPr id="29" name="Picture 28" descr="A picture containing logo&#10;&#10;Description automatically generated">
            <a:extLst>
              <a:ext uri="{FF2B5EF4-FFF2-40B4-BE49-F238E27FC236}">
                <a16:creationId xmlns:a16="http://schemas.microsoft.com/office/drawing/2014/main" id="{0D211906-75E1-4791-BCD9-4756EEDE7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161" y="2008341"/>
            <a:ext cx="4020111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66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68B4-476A-47AC-9FF0-17F5E1334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Social </a:t>
            </a:r>
            <a:r>
              <a:rPr lang="it-IT" dirty="0" err="1"/>
              <a:t>influence</a:t>
            </a:r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A1A6D8-365E-4D3B-8046-2C3C3B3A31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17494" r="74900" b="14764"/>
          <a:stretch/>
        </p:blipFill>
        <p:spPr>
          <a:xfrm>
            <a:off x="5338154" y="1779543"/>
            <a:ext cx="673837" cy="108850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607871-8EF6-4E71-B13B-0B7C952F36BB}"/>
              </a:ext>
            </a:extLst>
          </p:cNvPr>
          <p:cNvCxnSpPr>
            <a:cxnSpLocks/>
          </p:cNvCxnSpPr>
          <p:nvPr/>
        </p:nvCxnSpPr>
        <p:spPr>
          <a:xfrm>
            <a:off x="3692437" y="2868050"/>
            <a:ext cx="0" cy="191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5B064A3-EEFD-4E55-B7F5-BD4A062D84CF}"/>
              </a:ext>
            </a:extLst>
          </p:cNvPr>
          <p:cNvSpPr txBox="1"/>
          <p:nvPr/>
        </p:nvSpPr>
        <p:spPr>
          <a:xfrm>
            <a:off x="3404521" y="2962056"/>
            <a:ext cx="575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</a:rPr>
              <a:t>-1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869F9E-B826-4EDC-A2EE-F5BC5AF51B6B}"/>
              </a:ext>
            </a:extLst>
          </p:cNvPr>
          <p:cNvCxnSpPr>
            <a:cxnSpLocks/>
          </p:cNvCxnSpPr>
          <p:nvPr/>
        </p:nvCxnSpPr>
        <p:spPr>
          <a:xfrm>
            <a:off x="5705493" y="2916877"/>
            <a:ext cx="0" cy="199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0094B9B-E6D5-471D-9069-96732F8AAF33}"/>
              </a:ext>
            </a:extLst>
          </p:cNvPr>
          <p:cNvSpPr txBox="1"/>
          <p:nvPr/>
        </p:nvSpPr>
        <p:spPr>
          <a:xfrm>
            <a:off x="5417577" y="3018970"/>
            <a:ext cx="575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</a:rPr>
              <a:t>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27F66E-D9EF-42F4-BD4F-2ED19B065A9A}"/>
              </a:ext>
            </a:extLst>
          </p:cNvPr>
          <p:cNvCxnSpPr>
            <a:cxnSpLocks/>
          </p:cNvCxnSpPr>
          <p:nvPr/>
        </p:nvCxnSpPr>
        <p:spPr>
          <a:xfrm>
            <a:off x="7928497" y="2868050"/>
            <a:ext cx="0" cy="191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A406D6E-EEE4-433F-AC74-2D2959B650C0}"/>
              </a:ext>
            </a:extLst>
          </p:cNvPr>
          <p:cNvSpPr txBox="1"/>
          <p:nvPr/>
        </p:nvSpPr>
        <p:spPr>
          <a:xfrm>
            <a:off x="7640581" y="2962056"/>
            <a:ext cx="575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BCF276F-5673-4D4A-8F6A-2F29AC4A5B07}"/>
              </a:ext>
            </a:extLst>
          </p:cNvPr>
          <p:cNvSpPr/>
          <p:nvPr/>
        </p:nvSpPr>
        <p:spPr>
          <a:xfrm>
            <a:off x="6035665" y="2144954"/>
            <a:ext cx="384464" cy="198351"/>
          </a:xfrm>
          <a:prstGeom prst="rightArrow">
            <a:avLst>
              <a:gd name="adj1" fmla="val 26285"/>
              <a:gd name="adj2" fmla="val 46443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BE8550-F706-40B1-BF4C-CFFAFC3A5C37}"/>
              </a:ext>
            </a:extLst>
          </p:cNvPr>
          <p:cNvSpPr/>
          <p:nvPr/>
        </p:nvSpPr>
        <p:spPr>
          <a:xfrm>
            <a:off x="3404521" y="2801863"/>
            <a:ext cx="4700784" cy="132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125AF55-225B-44B2-81F8-D4F129CFAD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17494" r="74900" b="14764"/>
          <a:stretch/>
        </p:blipFill>
        <p:spPr>
          <a:xfrm>
            <a:off x="5288734" y="4470956"/>
            <a:ext cx="673837" cy="108850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B92C9F8-B98C-404B-9C2D-6F83D9DB1083}"/>
              </a:ext>
            </a:extLst>
          </p:cNvPr>
          <p:cNvCxnSpPr>
            <a:cxnSpLocks/>
          </p:cNvCxnSpPr>
          <p:nvPr/>
        </p:nvCxnSpPr>
        <p:spPr>
          <a:xfrm>
            <a:off x="3643017" y="5559463"/>
            <a:ext cx="0" cy="191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672ED93-45AC-44B5-8CAE-20B7F296375B}"/>
              </a:ext>
            </a:extLst>
          </p:cNvPr>
          <p:cNvSpPr txBox="1"/>
          <p:nvPr/>
        </p:nvSpPr>
        <p:spPr>
          <a:xfrm>
            <a:off x="3355101" y="5653469"/>
            <a:ext cx="575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</a:rPr>
              <a:t>-1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0DC434-115A-44DE-B6B1-2AD4F5B37DB4}"/>
              </a:ext>
            </a:extLst>
          </p:cNvPr>
          <p:cNvCxnSpPr>
            <a:cxnSpLocks/>
          </p:cNvCxnSpPr>
          <p:nvPr/>
        </p:nvCxnSpPr>
        <p:spPr>
          <a:xfrm>
            <a:off x="5656073" y="5608290"/>
            <a:ext cx="0" cy="199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D4C24A7-B1AD-43B1-848A-BFAD3D2277EC}"/>
              </a:ext>
            </a:extLst>
          </p:cNvPr>
          <p:cNvSpPr txBox="1"/>
          <p:nvPr/>
        </p:nvSpPr>
        <p:spPr>
          <a:xfrm>
            <a:off x="5368157" y="5710383"/>
            <a:ext cx="575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</a:rPr>
              <a:t>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5865FD-C0B7-4392-9B50-7CDCFD4B55C8}"/>
              </a:ext>
            </a:extLst>
          </p:cNvPr>
          <p:cNvCxnSpPr>
            <a:cxnSpLocks/>
          </p:cNvCxnSpPr>
          <p:nvPr/>
        </p:nvCxnSpPr>
        <p:spPr>
          <a:xfrm>
            <a:off x="7879077" y="5559463"/>
            <a:ext cx="0" cy="191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53CC1F2-EB60-4611-B1E9-C39227D124A9}"/>
              </a:ext>
            </a:extLst>
          </p:cNvPr>
          <p:cNvSpPr txBox="1"/>
          <p:nvPr/>
        </p:nvSpPr>
        <p:spPr>
          <a:xfrm>
            <a:off x="7591161" y="5653469"/>
            <a:ext cx="575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5BAB972E-C3AA-4917-AB56-E1F999C876EC}"/>
              </a:ext>
            </a:extLst>
          </p:cNvPr>
          <p:cNvSpPr/>
          <p:nvPr/>
        </p:nvSpPr>
        <p:spPr>
          <a:xfrm rot="10800000">
            <a:off x="4848045" y="4898072"/>
            <a:ext cx="384464" cy="198351"/>
          </a:xfrm>
          <a:prstGeom prst="rightArrow">
            <a:avLst>
              <a:gd name="adj1" fmla="val 26285"/>
              <a:gd name="adj2" fmla="val 46443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ECA282-4A9E-47EA-9C74-BB90B7BBD610}"/>
              </a:ext>
            </a:extLst>
          </p:cNvPr>
          <p:cNvSpPr/>
          <p:nvPr/>
        </p:nvSpPr>
        <p:spPr>
          <a:xfrm>
            <a:off x="3355101" y="5493276"/>
            <a:ext cx="4700784" cy="132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7DEB121A-423B-4074-B9C4-D2CCE26EF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59" y="4659152"/>
            <a:ext cx="4239217" cy="485843"/>
          </a:xfrm>
          <a:prstGeom prst="rect">
            <a:avLst/>
          </a:prstGeom>
        </p:spPr>
      </p:pic>
      <p:pic>
        <p:nvPicPr>
          <p:cNvPr id="29" name="Picture 28" descr="A picture containing logo&#10;&#10;Description automatically generated">
            <a:extLst>
              <a:ext uri="{FF2B5EF4-FFF2-40B4-BE49-F238E27FC236}">
                <a16:creationId xmlns:a16="http://schemas.microsoft.com/office/drawing/2014/main" id="{0D211906-75E1-4791-BCD9-4756EEDE7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161" y="2008341"/>
            <a:ext cx="4020111" cy="51442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989F74D-481F-4E67-80BC-EC793AF3FAA0}"/>
              </a:ext>
            </a:extLst>
          </p:cNvPr>
          <p:cNvSpPr/>
          <p:nvPr/>
        </p:nvSpPr>
        <p:spPr>
          <a:xfrm>
            <a:off x="9250532" y="4252404"/>
            <a:ext cx="2237172" cy="15556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000000"/>
                </a:solidFill>
              </a:rPr>
              <a:t>Mean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movement</a:t>
            </a:r>
            <a:r>
              <a:rPr lang="it-IT" dirty="0">
                <a:solidFill>
                  <a:srgbClr val="000000"/>
                </a:solidFill>
              </a:rPr>
              <a:t> ~0.03</a:t>
            </a:r>
          </a:p>
          <a:p>
            <a:pPr algn="ctr"/>
            <a:r>
              <a:rPr lang="it-IT" dirty="0">
                <a:solidFill>
                  <a:srgbClr val="000000"/>
                </a:solidFill>
              </a:rPr>
              <a:t>p&lt;0.05</a:t>
            </a:r>
          </a:p>
        </p:txBody>
      </p:sp>
    </p:spTree>
    <p:extLst>
      <p:ext uri="{BB962C8B-B14F-4D97-AF65-F5344CB8AC3E}">
        <p14:creationId xmlns:p14="http://schemas.microsoft.com/office/powerpoint/2010/main" val="3283980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48108-ECC2-4F00-AB2A-048C48F47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Dynamic?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4283A-7D5D-4E8C-AADD-AAB2C1BFC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637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4245B-89C3-48A9-ABD6-A566E43B2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Plotting</a:t>
            </a:r>
            <a:endParaRPr lang="it-IT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0356CB6-3B17-4DDD-AF96-3AFD655630EE}"/>
              </a:ext>
            </a:extLst>
          </p:cNvPr>
          <p:cNvCxnSpPr>
            <a:cxnSpLocks/>
          </p:cNvCxnSpPr>
          <p:nvPr/>
        </p:nvCxnSpPr>
        <p:spPr>
          <a:xfrm flipV="1">
            <a:off x="2459115" y="1961966"/>
            <a:ext cx="0" cy="3533312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96A5975-8A54-4F9C-9CA6-2F0A0D545224}"/>
              </a:ext>
            </a:extLst>
          </p:cNvPr>
          <p:cNvCxnSpPr>
            <a:cxnSpLocks/>
          </p:cNvCxnSpPr>
          <p:nvPr/>
        </p:nvCxnSpPr>
        <p:spPr>
          <a:xfrm>
            <a:off x="2167631" y="3952043"/>
            <a:ext cx="5555941" cy="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65B8CBD-8044-4F5A-B4F1-77F3677429C7}"/>
              </a:ext>
            </a:extLst>
          </p:cNvPr>
          <p:cNvSpPr txBox="1"/>
          <p:nvPr/>
        </p:nvSpPr>
        <p:spPr>
          <a:xfrm>
            <a:off x="7865615" y="3767377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Op @ time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DD4DC0-26BE-45C2-A7AE-AC87C05F235F}"/>
              </a:ext>
            </a:extLst>
          </p:cNvPr>
          <p:cNvSpPr txBox="1"/>
          <p:nvPr/>
        </p:nvSpPr>
        <p:spPr>
          <a:xfrm>
            <a:off x="2459115" y="1690688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Op @ time 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AB6851D-7586-4DDB-ADA9-C63D52F5DC82}"/>
              </a:ext>
            </a:extLst>
          </p:cNvPr>
          <p:cNvSpPr/>
          <p:nvPr/>
        </p:nvSpPr>
        <p:spPr>
          <a:xfrm>
            <a:off x="4450656" y="2663317"/>
            <a:ext cx="177538" cy="1775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F756008-A423-4E5E-AF49-9F2845B8F06B}"/>
              </a:ext>
            </a:extLst>
          </p:cNvPr>
          <p:cNvCxnSpPr/>
          <p:nvPr/>
        </p:nvCxnSpPr>
        <p:spPr>
          <a:xfrm flipH="1">
            <a:off x="4749553" y="2352583"/>
            <a:ext cx="932156" cy="3107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01973E9-3403-4ED9-981C-9F4DCFDDB2C5}"/>
              </a:ext>
            </a:extLst>
          </p:cNvPr>
          <p:cNvSpPr txBox="1"/>
          <p:nvPr/>
        </p:nvSpPr>
        <p:spPr>
          <a:xfrm>
            <a:off x="5544109" y="1875354"/>
            <a:ext cx="24280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>
                <a:solidFill>
                  <a:schemeClr val="bg1"/>
                </a:solidFill>
              </a:rPr>
              <a:t>Every</a:t>
            </a:r>
            <a:r>
              <a:rPr lang="it-IT" dirty="0">
                <a:solidFill>
                  <a:schemeClr val="bg1"/>
                </a:solidFill>
              </a:rPr>
              <a:t> dot </a:t>
            </a:r>
            <a:r>
              <a:rPr lang="it-IT" dirty="0" err="1">
                <a:solidFill>
                  <a:schemeClr val="bg1"/>
                </a:solidFill>
              </a:rPr>
              <a:t>is</a:t>
            </a:r>
            <a:r>
              <a:rPr lang="it-IT" dirty="0">
                <a:solidFill>
                  <a:schemeClr val="bg1"/>
                </a:solidFill>
              </a:rPr>
              <a:t> one </a:t>
            </a:r>
            <a:r>
              <a:rPr lang="it-IT" dirty="0" err="1">
                <a:solidFill>
                  <a:schemeClr val="bg1"/>
                </a:solidFill>
              </a:rPr>
              <a:t>person</a:t>
            </a:r>
            <a:r>
              <a:rPr lang="it-IT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it-IT" dirty="0" err="1">
                <a:solidFill>
                  <a:schemeClr val="bg1"/>
                </a:solidFill>
              </a:rPr>
              <a:t>at</a:t>
            </a:r>
            <a:r>
              <a:rPr lang="it-IT" dirty="0">
                <a:solidFill>
                  <a:schemeClr val="bg1"/>
                </a:solidFill>
              </a:rPr>
              <a:t> time 1 and 2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for the </a:t>
            </a:r>
            <a:r>
              <a:rPr lang="it-IT" dirty="0" err="1">
                <a:solidFill>
                  <a:schemeClr val="bg1"/>
                </a:solidFill>
              </a:rPr>
              <a:t>same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question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69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48827-114C-4971-B4D9-30959640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Fundings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747B6C1-FF5C-4E0E-8B0C-9BBE96DCD5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" r="-1"/>
          <a:stretch/>
        </p:blipFill>
        <p:spPr>
          <a:xfrm>
            <a:off x="2026321" y="2195677"/>
            <a:ext cx="2291108" cy="2241863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76F2EE76-E723-4163-B375-7B3E0D4083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5" t="24652" r="7452" b="24028"/>
          <a:stretch/>
        </p:blipFill>
        <p:spPr>
          <a:xfrm>
            <a:off x="4899271" y="2195677"/>
            <a:ext cx="5266408" cy="22418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15716F-2154-4A59-B51A-279A7DEED6BF}"/>
              </a:ext>
            </a:extLst>
          </p:cNvPr>
          <p:cNvSpPr txBox="1"/>
          <p:nvPr/>
        </p:nvSpPr>
        <p:spPr>
          <a:xfrm>
            <a:off x="532661" y="5179627"/>
            <a:ext cx="114166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This project has received funding from the European Union’s Horizon 2020 research and innovation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programme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under the Marie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Skłodowska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-Curie grant agreement No 891347 and from the European Research Council (ERC) under the European Union’s Horizon 2020 research and innovation </a:t>
            </a: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programme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(grant agreement No. 802421).</a:t>
            </a:r>
            <a:endParaRPr lang="it-IT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18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0356CB6-3B17-4DDD-AF96-3AFD655630EE}"/>
              </a:ext>
            </a:extLst>
          </p:cNvPr>
          <p:cNvCxnSpPr>
            <a:cxnSpLocks/>
          </p:cNvCxnSpPr>
          <p:nvPr/>
        </p:nvCxnSpPr>
        <p:spPr>
          <a:xfrm flipV="1">
            <a:off x="2459115" y="1961966"/>
            <a:ext cx="0" cy="3533312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9730FD1-E400-41C6-B2B6-2ECBDE6310A0}"/>
              </a:ext>
            </a:extLst>
          </p:cNvPr>
          <p:cNvSpPr txBox="1"/>
          <p:nvPr/>
        </p:nvSpPr>
        <p:spPr>
          <a:xfrm>
            <a:off x="1898726" y="1555074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Op2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09325170-A183-4FDF-AF14-D5D15DBD5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dirty="0" err="1"/>
              <a:t>Example</a:t>
            </a:r>
            <a:r>
              <a:rPr lang="it-IT" dirty="0"/>
              <a:t> 1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FC9FA0-29BC-4DBB-9D04-BED88AC92479}"/>
              </a:ext>
            </a:extLst>
          </p:cNvPr>
          <p:cNvCxnSpPr>
            <a:cxnSpLocks/>
          </p:cNvCxnSpPr>
          <p:nvPr/>
        </p:nvCxnSpPr>
        <p:spPr>
          <a:xfrm flipV="1">
            <a:off x="2474525" y="1837678"/>
            <a:ext cx="5114783" cy="325070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2156966-BF0D-45F9-94D8-DCC3670AACF2}"/>
              </a:ext>
            </a:extLst>
          </p:cNvPr>
          <p:cNvCxnSpPr>
            <a:cxnSpLocks/>
          </p:cNvCxnSpPr>
          <p:nvPr/>
        </p:nvCxnSpPr>
        <p:spPr>
          <a:xfrm>
            <a:off x="2203141" y="5088385"/>
            <a:ext cx="5555941" cy="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B75C09B-7586-47E7-AD22-2AE2D416746E}"/>
              </a:ext>
            </a:extLst>
          </p:cNvPr>
          <p:cNvSpPr txBox="1"/>
          <p:nvPr/>
        </p:nvSpPr>
        <p:spPr>
          <a:xfrm>
            <a:off x="7901125" y="4903719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Op1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2E9CD08-9B71-4E0E-BC51-291C573BA101}"/>
              </a:ext>
            </a:extLst>
          </p:cNvPr>
          <p:cNvSpPr/>
          <p:nvPr/>
        </p:nvSpPr>
        <p:spPr>
          <a:xfrm>
            <a:off x="4978885" y="3347638"/>
            <a:ext cx="177538" cy="1775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DF6A1F-CD3B-4A79-9140-EB24D807CE44}"/>
              </a:ext>
            </a:extLst>
          </p:cNvPr>
          <p:cNvSpPr txBox="1"/>
          <p:nvPr/>
        </p:nvSpPr>
        <p:spPr>
          <a:xfrm>
            <a:off x="5413328" y="3867975"/>
            <a:ext cx="2593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>
                <a:solidFill>
                  <a:schemeClr val="accent4"/>
                </a:solidFill>
              </a:rPr>
              <a:t>Decreased</a:t>
            </a:r>
            <a:r>
              <a:rPr lang="it-IT" sz="1600" dirty="0">
                <a:solidFill>
                  <a:schemeClr val="accent4"/>
                </a:solidFill>
              </a:rPr>
              <a:t> op (and </a:t>
            </a:r>
            <a:r>
              <a:rPr lang="it-IT" sz="1600" dirty="0" err="1">
                <a:solidFill>
                  <a:schemeClr val="accent4"/>
                </a:solidFill>
              </a:rPr>
              <a:t>certainty</a:t>
            </a:r>
            <a:r>
              <a:rPr lang="it-IT" sz="1600" dirty="0">
                <a:solidFill>
                  <a:schemeClr val="accent4"/>
                </a:solidFill>
              </a:rPr>
              <a:t>)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DF6A5E9-F039-4850-8D52-738D724CCA29}"/>
              </a:ext>
            </a:extLst>
          </p:cNvPr>
          <p:cNvSpPr/>
          <p:nvPr/>
        </p:nvSpPr>
        <p:spPr>
          <a:xfrm>
            <a:off x="4978885" y="2716591"/>
            <a:ext cx="177538" cy="1775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C3C4A16-BBE7-4661-89CC-9C9F3D90EE27}"/>
              </a:ext>
            </a:extLst>
          </p:cNvPr>
          <p:cNvSpPr/>
          <p:nvPr/>
        </p:nvSpPr>
        <p:spPr>
          <a:xfrm>
            <a:off x="4978885" y="3963872"/>
            <a:ext cx="177538" cy="1775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DE46EE5-1BFD-41BE-B5DF-94CB06A286F5}"/>
              </a:ext>
            </a:extLst>
          </p:cNvPr>
          <p:cNvCxnSpPr/>
          <p:nvPr/>
        </p:nvCxnSpPr>
        <p:spPr>
          <a:xfrm>
            <a:off x="5067654" y="5088385"/>
            <a:ext cx="0" cy="18466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3D731DF-FF1D-4DF5-A9E5-AFE887D53073}"/>
              </a:ext>
            </a:extLst>
          </p:cNvPr>
          <p:cNvSpPr txBox="1"/>
          <p:nvPr/>
        </p:nvSpPr>
        <p:spPr>
          <a:xfrm>
            <a:off x="4880294" y="5273051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2"/>
                </a:solidFill>
              </a:rPr>
              <a:t>0.5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2CAD6E7-AAF9-4172-BBF5-14602D967CA7}"/>
              </a:ext>
            </a:extLst>
          </p:cNvPr>
          <p:cNvSpPr txBox="1"/>
          <p:nvPr/>
        </p:nvSpPr>
        <p:spPr>
          <a:xfrm>
            <a:off x="1873588" y="3275111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2"/>
                </a:solidFill>
              </a:rPr>
              <a:t>0.5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2933114-A19B-4904-8E5D-742F888BA419}"/>
              </a:ext>
            </a:extLst>
          </p:cNvPr>
          <p:cNvSpPr txBox="1"/>
          <p:nvPr/>
        </p:nvSpPr>
        <p:spPr>
          <a:xfrm>
            <a:off x="1873588" y="389875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2"/>
                </a:solidFill>
              </a:rPr>
              <a:t>0.3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0E134BC-5FC7-4966-AD09-D9760BF1E5A7}"/>
              </a:ext>
            </a:extLst>
          </p:cNvPr>
          <p:cNvSpPr txBox="1"/>
          <p:nvPr/>
        </p:nvSpPr>
        <p:spPr>
          <a:xfrm>
            <a:off x="1873588" y="256270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2"/>
                </a:solidFill>
              </a:rPr>
              <a:t>0.8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03AEA5D-24B4-4078-8861-3E06652CB872}"/>
              </a:ext>
            </a:extLst>
          </p:cNvPr>
          <p:cNvCxnSpPr>
            <a:cxnSpLocks/>
          </p:cNvCxnSpPr>
          <p:nvPr/>
        </p:nvCxnSpPr>
        <p:spPr>
          <a:xfrm flipH="1">
            <a:off x="2246035" y="4053835"/>
            <a:ext cx="21308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EC77B67-2C92-4E30-BB27-81699320D421}"/>
              </a:ext>
            </a:extLst>
          </p:cNvPr>
          <p:cNvCxnSpPr>
            <a:cxnSpLocks/>
          </p:cNvCxnSpPr>
          <p:nvPr/>
        </p:nvCxnSpPr>
        <p:spPr>
          <a:xfrm flipH="1">
            <a:off x="2261445" y="2716590"/>
            <a:ext cx="21308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9AE3BF9-A6FF-4565-87FE-AE25B0681E6A}"/>
              </a:ext>
            </a:extLst>
          </p:cNvPr>
          <p:cNvCxnSpPr>
            <a:cxnSpLocks/>
          </p:cNvCxnSpPr>
          <p:nvPr/>
        </p:nvCxnSpPr>
        <p:spPr>
          <a:xfrm flipH="1">
            <a:off x="2246035" y="3436407"/>
            <a:ext cx="21308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45338651-B7EA-473B-97B7-96186A486948}"/>
              </a:ext>
            </a:extLst>
          </p:cNvPr>
          <p:cNvSpPr txBox="1"/>
          <p:nvPr/>
        </p:nvSpPr>
        <p:spPr>
          <a:xfrm>
            <a:off x="5413328" y="3277757"/>
            <a:ext cx="2175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>
                <a:solidFill>
                  <a:schemeClr val="accent1"/>
                </a:solidFill>
              </a:rPr>
              <a:t>Same</a:t>
            </a:r>
            <a:r>
              <a:rPr lang="it-IT" sz="1600" dirty="0">
                <a:solidFill>
                  <a:schemeClr val="accent1"/>
                </a:solidFill>
              </a:rPr>
              <a:t> op (and </a:t>
            </a:r>
            <a:r>
              <a:rPr lang="it-IT" sz="1600" dirty="0" err="1">
                <a:solidFill>
                  <a:schemeClr val="accent1"/>
                </a:solidFill>
              </a:rPr>
              <a:t>certainty</a:t>
            </a:r>
            <a:r>
              <a:rPr lang="it-IT" sz="16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F65FF9-4188-4BD0-8B58-4C43DCE02335}"/>
              </a:ext>
            </a:extLst>
          </p:cNvPr>
          <p:cNvSpPr txBox="1"/>
          <p:nvPr/>
        </p:nvSpPr>
        <p:spPr>
          <a:xfrm>
            <a:off x="5413328" y="2644094"/>
            <a:ext cx="2522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>
                <a:solidFill>
                  <a:schemeClr val="bg1"/>
                </a:solidFill>
              </a:rPr>
              <a:t>Increased</a:t>
            </a:r>
            <a:r>
              <a:rPr lang="it-IT" sz="1600" dirty="0">
                <a:solidFill>
                  <a:schemeClr val="bg1"/>
                </a:solidFill>
              </a:rPr>
              <a:t> op (and </a:t>
            </a:r>
            <a:r>
              <a:rPr lang="it-IT" sz="1600" dirty="0" err="1">
                <a:solidFill>
                  <a:schemeClr val="bg1"/>
                </a:solidFill>
              </a:rPr>
              <a:t>certainty</a:t>
            </a:r>
            <a:r>
              <a:rPr lang="it-IT" sz="16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DA9A5EA-9091-45E2-9A6C-3D44FC6882A6}"/>
              </a:ext>
            </a:extLst>
          </p:cNvPr>
          <p:cNvSpPr txBox="1"/>
          <p:nvPr/>
        </p:nvSpPr>
        <p:spPr>
          <a:xfrm rot="19626424">
            <a:off x="6890881" y="1521411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5"/>
                </a:solidFill>
              </a:rPr>
              <a:t>op2=op1</a:t>
            </a:r>
          </a:p>
        </p:txBody>
      </p:sp>
    </p:spTree>
    <p:extLst>
      <p:ext uri="{BB962C8B-B14F-4D97-AF65-F5344CB8AC3E}">
        <p14:creationId xmlns:p14="http://schemas.microsoft.com/office/powerpoint/2010/main" val="2960071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0356CB6-3B17-4DDD-AF96-3AFD655630EE}"/>
              </a:ext>
            </a:extLst>
          </p:cNvPr>
          <p:cNvCxnSpPr>
            <a:cxnSpLocks/>
          </p:cNvCxnSpPr>
          <p:nvPr/>
        </p:nvCxnSpPr>
        <p:spPr>
          <a:xfrm flipH="1" flipV="1">
            <a:off x="2438519" y="419480"/>
            <a:ext cx="33310" cy="5075798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96A5975-8A54-4F9C-9CA6-2F0A0D545224}"/>
              </a:ext>
            </a:extLst>
          </p:cNvPr>
          <p:cNvCxnSpPr>
            <a:cxnSpLocks/>
          </p:cNvCxnSpPr>
          <p:nvPr/>
        </p:nvCxnSpPr>
        <p:spPr>
          <a:xfrm>
            <a:off x="2137907" y="2478350"/>
            <a:ext cx="5555941" cy="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65B8CBD-8044-4F5A-B4F1-77F3677429C7}"/>
              </a:ext>
            </a:extLst>
          </p:cNvPr>
          <p:cNvSpPr txBox="1"/>
          <p:nvPr/>
        </p:nvSpPr>
        <p:spPr>
          <a:xfrm>
            <a:off x="7835891" y="2293684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Op1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AB6851D-7586-4DDB-ADA9-C63D52F5DC82}"/>
              </a:ext>
            </a:extLst>
          </p:cNvPr>
          <p:cNvSpPr/>
          <p:nvPr/>
        </p:nvSpPr>
        <p:spPr>
          <a:xfrm>
            <a:off x="4996640" y="4163781"/>
            <a:ext cx="177538" cy="1775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730FD1-E400-41C6-B2B6-2ECBDE6310A0}"/>
              </a:ext>
            </a:extLst>
          </p:cNvPr>
          <p:cNvSpPr txBox="1"/>
          <p:nvPr/>
        </p:nvSpPr>
        <p:spPr>
          <a:xfrm>
            <a:off x="1776776" y="154915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Op2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BD0ECAB-DCDE-4A47-80B7-42A4BAB74CFB}"/>
              </a:ext>
            </a:extLst>
          </p:cNvPr>
          <p:cNvCxnSpPr/>
          <p:nvPr/>
        </p:nvCxnSpPr>
        <p:spPr>
          <a:xfrm>
            <a:off x="5002420" y="2478350"/>
            <a:ext cx="0" cy="18466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051E328-4A93-48F8-B145-D8933ABAFD65}"/>
              </a:ext>
            </a:extLst>
          </p:cNvPr>
          <p:cNvSpPr txBox="1"/>
          <p:nvPr/>
        </p:nvSpPr>
        <p:spPr>
          <a:xfrm>
            <a:off x="4815060" y="2663016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2"/>
                </a:solidFill>
              </a:rPr>
              <a:t>0.5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79176C-62EE-4EF6-9C42-E319B815CBC2}"/>
              </a:ext>
            </a:extLst>
          </p:cNvPr>
          <p:cNvSpPr txBox="1"/>
          <p:nvPr/>
        </p:nvSpPr>
        <p:spPr>
          <a:xfrm>
            <a:off x="1864092" y="4091254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2"/>
                </a:solidFill>
              </a:rPr>
              <a:t>-0.5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F4729A8-6933-4D9A-93C1-3174BC669107}"/>
              </a:ext>
            </a:extLst>
          </p:cNvPr>
          <p:cNvCxnSpPr>
            <a:cxnSpLocks/>
          </p:cNvCxnSpPr>
          <p:nvPr/>
        </p:nvCxnSpPr>
        <p:spPr>
          <a:xfrm flipH="1">
            <a:off x="2263790" y="4252550"/>
            <a:ext cx="21308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AF2BE10-BF4C-4837-B41C-6EAB10219DD9}"/>
              </a:ext>
            </a:extLst>
          </p:cNvPr>
          <p:cNvSpPr txBox="1"/>
          <p:nvPr/>
        </p:nvSpPr>
        <p:spPr>
          <a:xfrm>
            <a:off x="5431083" y="4093900"/>
            <a:ext cx="2642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>
                <a:solidFill>
                  <a:schemeClr val="accent1"/>
                </a:solidFill>
              </a:rPr>
              <a:t>Changed</a:t>
            </a:r>
            <a:r>
              <a:rPr lang="it-IT" sz="1600" dirty="0">
                <a:solidFill>
                  <a:schemeClr val="accent1"/>
                </a:solidFill>
              </a:rPr>
              <a:t> agreement</a:t>
            </a:r>
          </a:p>
          <a:p>
            <a:r>
              <a:rPr lang="it-IT" sz="1600" dirty="0" err="1">
                <a:solidFill>
                  <a:schemeClr val="accent1"/>
                </a:solidFill>
              </a:rPr>
              <a:t>While</a:t>
            </a:r>
            <a:r>
              <a:rPr lang="it-IT" sz="1600" dirty="0">
                <a:solidFill>
                  <a:schemeClr val="accent1"/>
                </a:solidFill>
              </a:rPr>
              <a:t> keeping </a:t>
            </a:r>
            <a:r>
              <a:rPr lang="it-IT" sz="1600" dirty="0" err="1">
                <a:solidFill>
                  <a:schemeClr val="accent1"/>
                </a:solidFill>
              </a:rPr>
              <a:t>same</a:t>
            </a:r>
            <a:r>
              <a:rPr lang="it-IT" sz="1600" dirty="0">
                <a:solidFill>
                  <a:schemeClr val="accent1"/>
                </a:solidFill>
              </a:rPr>
              <a:t> </a:t>
            </a:r>
            <a:r>
              <a:rPr lang="it-IT" sz="1600" dirty="0" err="1">
                <a:solidFill>
                  <a:schemeClr val="accent1"/>
                </a:solidFill>
              </a:rPr>
              <a:t>certainty</a:t>
            </a:r>
            <a:endParaRPr lang="it-IT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93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036F1-250D-4331-AD1B-1D9A7E42D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shape</a:t>
            </a:r>
            <a:r>
              <a:rPr lang="it-IT" dirty="0"/>
              <a:t> of </a:t>
            </a:r>
            <a:r>
              <a:rPr lang="it-IT" dirty="0" err="1"/>
              <a:t>our</a:t>
            </a:r>
            <a:r>
              <a:rPr lang="it-IT" dirty="0"/>
              <a:t>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D4E9B6-E7A6-4248-B217-5D40A1729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342" y="1823363"/>
            <a:ext cx="5887723" cy="39825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28454C-D048-4A6B-B84B-0E2810C2779E}"/>
              </a:ext>
            </a:extLst>
          </p:cNvPr>
          <p:cNvSpPr txBox="1"/>
          <p:nvPr/>
        </p:nvSpPr>
        <p:spPr>
          <a:xfrm>
            <a:off x="7696939" y="2062865"/>
            <a:ext cx="2966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chemeClr val="bg2"/>
                </a:solidFill>
              </a:rPr>
              <a:t>Every</a:t>
            </a:r>
            <a:r>
              <a:rPr lang="it-IT" dirty="0">
                <a:solidFill>
                  <a:schemeClr val="bg2"/>
                </a:solidFill>
              </a:rPr>
              <a:t> color </a:t>
            </a:r>
            <a:r>
              <a:rPr lang="it-IT" dirty="0" err="1">
                <a:solidFill>
                  <a:schemeClr val="bg2"/>
                </a:solidFill>
              </a:rPr>
              <a:t>is</a:t>
            </a:r>
            <a:r>
              <a:rPr lang="it-IT" dirty="0">
                <a:solidFill>
                  <a:schemeClr val="bg2"/>
                </a:solidFill>
              </a:rPr>
              <a:t> a </a:t>
            </a:r>
            <a:r>
              <a:rPr lang="it-IT" dirty="0" err="1">
                <a:solidFill>
                  <a:schemeClr val="bg2"/>
                </a:solidFill>
              </a:rPr>
              <a:t>different</a:t>
            </a:r>
            <a:r>
              <a:rPr lang="it-IT" dirty="0">
                <a:solidFill>
                  <a:schemeClr val="bg2"/>
                </a:solidFill>
              </a:rPr>
              <a:t> </a:t>
            </a:r>
            <a:r>
              <a:rPr lang="it-IT" dirty="0" err="1">
                <a:solidFill>
                  <a:schemeClr val="bg2"/>
                </a:solidFill>
              </a:rPr>
              <a:t>topic</a:t>
            </a:r>
            <a:endParaRPr lang="it-IT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14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036F1-250D-4331-AD1B-1D9A7E42D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shape</a:t>
            </a:r>
            <a:r>
              <a:rPr lang="it-IT" dirty="0"/>
              <a:t> of </a:t>
            </a:r>
            <a:r>
              <a:rPr lang="it-IT" dirty="0" err="1"/>
              <a:t>our</a:t>
            </a:r>
            <a:r>
              <a:rPr lang="it-IT" dirty="0"/>
              <a:t>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D4E9B6-E7A6-4248-B217-5D40A1729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342" y="1823363"/>
            <a:ext cx="5887723" cy="39825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28454C-D048-4A6B-B84B-0E2810C2779E}"/>
              </a:ext>
            </a:extLst>
          </p:cNvPr>
          <p:cNvSpPr txBox="1"/>
          <p:nvPr/>
        </p:nvSpPr>
        <p:spPr>
          <a:xfrm>
            <a:off x="7696939" y="2062865"/>
            <a:ext cx="2966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chemeClr val="bg2"/>
                </a:solidFill>
              </a:rPr>
              <a:t>Every</a:t>
            </a:r>
            <a:r>
              <a:rPr lang="it-IT" dirty="0">
                <a:solidFill>
                  <a:schemeClr val="bg2"/>
                </a:solidFill>
              </a:rPr>
              <a:t> color </a:t>
            </a:r>
            <a:r>
              <a:rPr lang="it-IT" dirty="0" err="1">
                <a:solidFill>
                  <a:schemeClr val="bg2"/>
                </a:solidFill>
              </a:rPr>
              <a:t>is</a:t>
            </a:r>
            <a:r>
              <a:rPr lang="it-IT" dirty="0">
                <a:solidFill>
                  <a:schemeClr val="bg2"/>
                </a:solidFill>
              </a:rPr>
              <a:t> a </a:t>
            </a:r>
            <a:r>
              <a:rPr lang="it-IT" dirty="0" err="1">
                <a:solidFill>
                  <a:schemeClr val="bg2"/>
                </a:solidFill>
              </a:rPr>
              <a:t>different</a:t>
            </a:r>
            <a:r>
              <a:rPr lang="it-IT" dirty="0">
                <a:solidFill>
                  <a:schemeClr val="bg2"/>
                </a:solidFill>
              </a:rPr>
              <a:t> </a:t>
            </a:r>
            <a:r>
              <a:rPr lang="it-IT" dirty="0" err="1">
                <a:solidFill>
                  <a:schemeClr val="bg2"/>
                </a:solidFill>
              </a:rPr>
              <a:t>topic</a:t>
            </a:r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642CC8-6399-4A0D-B3C5-C198E2794611}"/>
              </a:ext>
            </a:extLst>
          </p:cNvPr>
          <p:cNvSpPr/>
          <p:nvPr/>
        </p:nvSpPr>
        <p:spPr>
          <a:xfrm>
            <a:off x="8890928" y="4944862"/>
            <a:ext cx="2122881" cy="763356"/>
          </a:xfrm>
          <a:prstGeom prst="roundRect">
            <a:avLst/>
          </a:prstGeom>
          <a:gradFill>
            <a:gsLst>
              <a:gs pos="0">
                <a:srgbClr val="680000"/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16200000" scaled="0"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>
                <a:solidFill>
                  <a:schemeClr val="bg2"/>
                </a:solidFill>
              </a:rPr>
              <a:t>Roughly</a:t>
            </a:r>
            <a:r>
              <a:rPr lang="it-IT" sz="2400" dirty="0">
                <a:solidFill>
                  <a:schemeClr val="bg2"/>
                </a:solidFill>
              </a:rPr>
              <a:t> an X</a:t>
            </a:r>
          </a:p>
        </p:txBody>
      </p:sp>
    </p:spTree>
    <p:extLst>
      <p:ext uri="{BB962C8B-B14F-4D97-AF65-F5344CB8AC3E}">
        <p14:creationId xmlns:p14="http://schemas.microsoft.com/office/powerpoint/2010/main" val="3548818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036F1-250D-4331-AD1B-1D9A7E42D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does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mean</a:t>
            </a:r>
            <a:r>
              <a:rPr lang="it-IT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D4E9B6-E7A6-4248-B217-5D40A1729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060" y="1930385"/>
            <a:ext cx="4929076" cy="333407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C5AAFA-DB44-45F0-8DA1-FDDC758EE1C7}"/>
              </a:ext>
            </a:extLst>
          </p:cNvPr>
          <p:cNvSpPr/>
          <p:nvPr/>
        </p:nvSpPr>
        <p:spPr>
          <a:xfrm>
            <a:off x="555687" y="1930385"/>
            <a:ext cx="3235078" cy="1498615"/>
          </a:xfrm>
          <a:prstGeom prst="roundRect">
            <a:avLst/>
          </a:prstGeom>
          <a:gradFill>
            <a:gsLst>
              <a:gs pos="0">
                <a:srgbClr val="284C3F"/>
              </a:gs>
              <a:gs pos="100000">
                <a:schemeClr val="bg1">
                  <a:lumMod val="75000"/>
                </a:schemeClr>
              </a:gs>
            </a:gsLst>
            <a:lin ang="16200000" scaled="0"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2"/>
                </a:solidFill>
              </a:rPr>
              <a:t>People </a:t>
            </a:r>
            <a:r>
              <a:rPr lang="it-IT" sz="2400" dirty="0" err="1">
                <a:solidFill>
                  <a:schemeClr val="bg2"/>
                </a:solidFill>
              </a:rPr>
              <a:t>tend</a:t>
            </a:r>
            <a:r>
              <a:rPr lang="it-IT" sz="2400" dirty="0">
                <a:solidFill>
                  <a:schemeClr val="bg2"/>
                </a:solidFill>
              </a:rPr>
              <a:t> to </a:t>
            </a:r>
            <a:r>
              <a:rPr lang="it-IT" sz="2400" dirty="0" err="1">
                <a:solidFill>
                  <a:schemeClr val="bg2"/>
                </a:solidFill>
              </a:rPr>
              <a:t>keep</a:t>
            </a:r>
            <a:r>
              <a:rPr lang="it-IT" sz="2400" dirty="0">
                <a:solidFill>
                  <a:schemeClr val="bg2"/>
                </a:solidFill>
              </a:rPr>
              <a:t> the </a:t>
            </a:r>
            <a:r>
              <a:rPr lang="it-IT" sz="2400" dirty="0" err="1">
                <a:solidFill>
                  <a:schemeClr val="bg2"/>
                </a:solidFill>
              </a:rPr>
              <a:t>same</a:t>
            </a:r>
            <a:r>
              <a:rPr lang="it-IT" sz="2400" dirty="0">
                <a:solidFill>
                  <a:schemeClr val="bg2"/>
                </a:solidFill>
              </a:rPr>
              <a:t> opinion</a:t>
            </a:r>
          </a:p>
          <a:p>
            <a:pPr algn="ctr"/>
            <a:r>
              <a:rPr lang="it-IT" sz="2400" dirty="0">
                <a:solidFill>
                  <a:schemeClr val="bg2"/>
                </a:solidFill>
              </a:rPr>
              <a:t>+ </a:t>
            </a:r>
            <a:r>
              <a:rPr lang="it-IT" sz="2400" dirty="0" err="1">
                <a:solidFill>
                  <a:schemeClr val="bg2"/>
                </a:solidFill>
              </a:rPr>
              <a:t>noise</a:t>
            </a:r>
            <a:endParaRPr lang="it-IT" sz="2400" dirty="0">
              <a:solidFill>
                <a:schemeClr val="bg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A0921B-BE2C-49A9-AB9D-0C140C66743C}"/>
              </a:ext>
            </a:extLst>
          </p:cNvPr>
          <p:cNvSpPr/>
          <p:nvPr/>
        </p:nvSpPr>
        <p:spPr>
          <a:xfrm>
            <a:off x="9614517" y="3506680"/>
            <a:ext cx="2237172" cy="17577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F22E37-D570-4BC3-9D56-9175F66FC139}"/>
              </a:ext>
            </a:extLst>
          </p:cNvPr>
          <p:cNvSpPr/>
          <p:nvPr/>
        </p:nvSpPr>
        <p:spPr>
          <a:xfrm>
            <a:off x="7377345" y="1766657"/>
            <a:ext cx="2237172" cy="17577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4545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10145-C2A8-4FC8-848D-24310DA96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Peculiarity</a:t>
            </a:r>
            <a:r>
              <a:rPr lang="it-IT" dirty="0"/>
              <a:t> of </a:t>
            </a:r>
            <a:r>
              <a:rPr lang="it-IT" dirty="0" err="1"/>
              <a:t>noise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D7E0B-FF77-4100-8386-61508BEF6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02165"/>
          </a:xfrm>
        </p:spPr>
        <p:txBody>
          <a:bodyPr/>
          <a:lstStyle/>
          <a:p>
            <a:r>
              <a:rPr lang="it-IT" dirty="0"/>
              <a:t>The more </a:t>
            </a:r>
            <a:r>
              <a:rPr lang="it-IT" dirty="0" err="1"/>
              <a:t>certain</a:t>
            </a:r>
            <a:r>
              <a:rPr lang="it-IT" dirty="0"/>
              <a:t> </a:t>
            </a:r>
            <a:r>
              <a:rPr lang="it-IT" dirty="0" err="1"/>
              <a:t>someone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, the </a:t>
            </a:r>
            <a:r>
              <a:rPr lang="it-IT" dirty="0" err="1"/>
              <a:t>less</a:t>
            </a:r>
            <a:r>
              <a:rPr lang="it-IT" dirty="0"/>
              <a:t> </a:t>
            </a:r>
            <a:r>
              <a:rPr lang="it-IT" dirty="0" err="1"/>
              <a:t>noisy</a:t>
            </a:r>
            <a:r>
              <a:rPr lang="it-IT" dirty="0"/>
              <a:t> he </a:t>
            </a:r>
            <a:r>
              <a:rPr lang="it-IT" dirty="0" err="1"/>
              <a:t>is</a:t>
            </a:r>
            <a:endParaRPr lang="it-IT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4CA924E-24A3-4358-9374-01619F285E12}"/>
              </a:ext>
            </a:extLst>
          </p:cNvPr>
          <p:cNvCxnSpPr>
            <a:cxnSpLocks/>
          </p:cNvCxnSpPr>
          <p:nvPr/>
        </p:nvCxnSpPr>
        <p:spPr>
          <a:xfrm flipV="1">
            <a:off x="2587238" y="2947393"/>
            <a:ext cx="20638" cy="3311365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0427A55-391A-4BB1-AC4F-9C431D86D3F1}"/>
              </a:ext>
            </a:extLst>
          </p:cNvPr>
          <p:cNvCxnSpPr>
            <a:cxnSpLocks/>
          </p:cNvCxnSpPr>
          <p:nvPr/>
        </p:nvCxnSpPr>
        <p:spPr>
          <a:xfrm>
            <a:off x="2350971" y="5834109"/>
            <a:ext cx="5555941" cy="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8DE53CA-3AC8-414E-9651-9E6D2662B58F}"/>
              </a:ext>
            </a:extLst>
          </p:cNvPr>
          <p:cNvSpPr txBox="1"/>
          <p:nvPr/>
        </p:nvSpPr>
        <p:spPr>
          <a:xfrm>
            <a:off x="8048955" y="5649443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Op1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2CC60F-CED9-4D87-9AC0-857C2BD6F97B}"/>
              </a:ext>
            </a:extLst>
          </p:cNvPr>
          <p:cNvSpPr/>
          <p:nvPr/>
        </p:nvSpPr>
        <p:spPr>
          <a:xfrm>
            <a:off x="3324548" y="4983672"/>
            <a:ext cx="177538" cy="1775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4C1E12-7AAE-40CD-8CEC-A827B7AD2799}"/>
              </a:ext>
            </a:extLst>
          </p:cNvPr>
          <p:cNvSpPr txBox="1"/>
          <p:nvPr/>
        </p:nvSpPr>
        <p:spPr>
          <a:xfrm>
            <a:off x="1775172" y="2762727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Op2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3F32C1-37E9-411D-B5FC-41EDDA15788C}"/>
              </a:ext>
            </a:extLst>
          </p:cNvPr>
          <p:cNvCxnSpPr/>
          <p:nvPr/>
        </p:nvCxnSpPr>
        <p:spPr>
          <a:xfrm>
            <a:off x="3413317" y="5834109"/>
            <a:ext cx="0" cy="18466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2C4F985-E210-441A-A7C4-623AA02A4CF8}"/>
              </a:ext>
            </a:extLst>
          </p:cNvPr>
          <p:cNvSpPr txBox="1"/>
          <p:nvPr/>
        </p:nvSpPr>
        <p:spPr>
          <a:xfrm>
            <a:off x="3207171" y="610486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2"/>
                </a:solidFill>
              </a:rPr>
              <a:t>0.1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2EED7E4-1242-4C8F-A8A6-A779EAF90AAE}"/>
              </a:ext>
            </a:extLst>
          </p:cNvPr>
          <p:cNvSpPr/>
          <p:nvPr/>
        </p:nvSpPr>
        <p:spPr>
          <a:xfrm>
            <a:off x="6899616" y="3666995"/>
            <a:ext cx="177538" cy="1775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2D1359-E03E-4D03-8352-773652122F26}"/>
              </a:ext>
            </a:extLst>
          </p:cNvPr>
          <p:cNvCxnSpPr/>
          <p:nvPr/>
        </p:nvCxnSpPr>
        <p:spPr>
          <a:xfrm>
            <a:off x="6988385" y="5834109"/>
            <a:ext cx="0" cy="18466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69F0D75-3F78-444A-9719-3F128FCF6631}"/>
              </a:ext>
            </a:extLst>
          </p:cNvPr>
          <p:cNvSpPr txBox="1"/>
          <p:nvPr/>
        </p:nvSpPr>
        <p:spPr>
          <a:xfrm>
            <a:off x="6850365" y="60841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26C886D4-B4BA-451B-8DC6-B9206EC31794}"/>
              </a:ext>
            </a:extLst>
          </p:cNvPr>
          <p:cNvSpPr/>
          <p:nvPr/>
        </p:nvSpPr>
        <p:spPr>
          <a:xfrm>
            <a:off x="3324539" y="5123479"/>
            <a:ext cx="177538" cy="525943"/>
          </a:xfrm>
          <a:prstGeom prst="down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AB496CCC-F050-46DE-BA4C-0995E09476C5}"/>
              </a:ext>
            </a:extLst>
          </p:cNvPr>
          <p:cNvSpPr/>
          <p:nvPr/>
        </p:nvSpPr>
        <p:spPr>
          <a:xfrm>
            <a:off x="6917363" y="3684750"/>
            <a:ext cx="142043" cy="319578"/>
          </a:xfrm>
          <a:prstGeom prst="down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E51BD20C-38E1-4F91-AC3B-98A86E99AAD1}"/>
              </a:ext>
            </a:extLst>
          </p:cNvPr>
          <p:cNvSpPr/>
          <p:nvPr/>
        </p:nvSpPr>
        <p:spPr>
          <a:xfrm rot="10800000">
            <a:off x="3324539" y="4505192"/>
            <a:ext cx="177538" cy="525943"/>
          </a:xfrm>
          <a:prstGeom prst="down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24E7E8-0324-4506-8A53-54F2FEDB48D6}"/>
              </a:ext>
            </a:extLst>
          </p:cNvPr>
          <p:cNvSpPr txBox="1"/>
          <p:nvPr/>
        </p:nvSpPr>
        <p:spPr>
          <a:xfrm>
            <a:off x="3502076" y="4908045"/>
            <a:ext cx="794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2"/>
                </a:solidFill>
              </a:rPr>
              <a:t>+-0.25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15AC2C-B940-4AC7-99C8-FBE8B44F108D}"/>
              </a:ext>
            </a:extLst>
          </p:cNvPr>
          <p:cNvSpPr txBox="1"/>
          <p:nvPr/>
        </p:nvSpPr>
        <p:spPr>
          <a:xfrm>
            <a:off x="7059406" y="3601875"/>
            <a:ext cx="617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2"/>
                </a:solidFill>
              </a:rPr>
              <a:t>-0.05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B9C5E95-BC1C-4ED9-8609-224E3B1BD381}"/>
              </a:ext>
            </a:extLst>
          </p:cNvPr>
          <p:cNvSpPr/>
          <p:nvPr/>
        </p:nvSpPr>
        <p:spPr>
          <a:xfrm>
            <a:off x="5174397" y="4299765"/>
            <a:ext cx="177538" cy="1775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ADBBF897-AE32-472E-8403-5E9EED0C05D1}"/>
              </a:ext>
            </a:extLst>
          </p:cNvPr>
          <p:cNvSpPr/>
          <p:nvPr/>
        </p:nvSpPr>
        <p:spPr>
          <a:xfrm>
            <a:off x="5174388" y="4226503"/>
            <a:ext cx="177538" cy="525943"/>
          </a:xfrm>
          <a:prstGeom prst="down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0D6BC057-57D0-4F22-9975-CF817DED55F0}"/>
              </a:ext>
            </a:extLst>
          </p:cNvPr>
          <p:cNvSpPr/>
          <p:nvPr/>
        </p:nvSpPr>
        <p:spPr>
          <a:xfrm rot="10800000">
            <a:off x="5174388" y="4052105"/>
            <a:ext cx="177538" cy="525943"/>
          </a:xfrm>
          <a:prstGeom prst="down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398715-F985-46C7-AC63-8565ACDA2D37}"/>
              </a:ext>
            </a:extLst>
          </p:cNvPr>
          <p:cNvSpPr txBox="1"/>
          <p:nvPr/>
        </p:nvSpPr>
        <p:spPr>
          <a:xfrm>
            <a:off x="5351925" y="4224138"/>
            <a:ext cx="794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2"/>
                </a:solidFill>
              </a:rPr>
              <a:t>+-0.15</a:t>
            </a:r>
          </a:p>
        </p:txBody>
      </p:sp>
    </p:spTree>
    <p:extLst>
      <p:ext uri="{BB962C8B-B14F-4D97-AF65-F5344CB8AC3E}">
        <p14:creationId xmlns:p14="http://schemas.microsoft.com/office/powerpoint/2010/main" val="29352472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10145-C2A8-4FC8-848D-24310DA96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Peculiarity</a:t>
            </a:r>
            <a:r>
              <a:rPr lang="it-IT" dirty="0"/>
              <a:t> of </a:t>
            </a:r>
            <a:r>
              <a:rPr lang="it-IT" dirty="0" err="1"/>
              <a:t>noise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D7E0B-FF77-4100-8386-61508BEF6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02165"/>
          </a:xfrm>
        </p:spPr>
        <p:txBody>
          <a:bodyPr/>
          <a:lstStyle/>
          <a:p>
            <a:r>
              <a:rPr lang="it-IT" dirty="0"/>
              <a:t>The more </a:t>
            </a:r>
            <a:r>
              <a:rPr lang="it-IT" dirty="0" err="1"/>
              <a:t>certain</a:t>
            </a:r>
            <a:r>
              <a:rPr lang="it-IT" dirty="0"/>
              <a:t> </a:t>
            </a:r>
            <a:r>
              <a:rPr lang="it-IT" dirty="0" err="1"/>
              <a:t>someone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, the </a:t>
            </a:r>
            <a:r>
              <a:rPr lang="it-IT" dirty="0" err="1"/>
              <a:t>less</a:t>
            </a:r>
            <a:r>
              <a:rPr lang="it-IT" dirty="0"/>
              <a:t> </a:t>
            </a:r>
            <a:r>
              <a:rPr lang="it-IT" dirty="0" err="1"/>
              <a:t>noisy</a:t>
            </a:r>
            <a:r>
              <a:rPr lang="it-IT" dirty="0"/>
              <a:t> he </a:t>
            </a:r>
            <a:r>
              <a:rPr lang="it-IT" dirty="0" err="1"/>
              <a:t>is</a:t>
            </a:r>
            <a:endParaRPr lang="it-IT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4CA924E-24A3-4358-9374-01619F285E12}"/>
              </a:ext>
            </a:extLst>
          </p:cNvPr>
          <p:cNvCxnSpPr>
            <a:cxnSpLocks/>
          </p:cNvCxnSpPr>
          <p:nvPr/>
        </p:nvCxnSpPr>
        <p:spPr>
          <a:xfrm flipV="1">
            <a:off x="2587238" y="2947393"/>
            <a:ext cx="20638" cy="3311365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0427A55-391A-4BB1-AC4F-9C431D86D3F1}"/>
              </a:ext>
            </a:extLst>
          </p:cNvPr>
          <p:cNvCxnSpPr>
            <a:cxnSpLocks/>
          </p:cNvCxnSpPr>
          <p:nvPr/>
        </p:nvCxnSpPr>
        <p:spPr>
          <a:xfrm>
            <a:off x="2350971" y="5834109"/>
            <a:ext cx="5555941" cy="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8DE53CA-3AC8-414E-9651-9E6D2662B58F}"/>
              </a:ext>
            </a:extLst>
          </p:cNvPr>
          <p:cNvSpPr txBox="1"/>
          <p:nvPr/>
        </p:nvSpPr>
        <p:spPr>
          <a:xfrm>
            <a:off x="8048955" y="5649443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Op1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2CC60F-CED9-4D87-9AC0-857C2BD6F97B}"/>
              </a:ext>
            </a:extLst>
          </p:cNvPr>
          <p:cNvSpPr/>
          <p:nvPr/>
        </p:nvSpPr>
        <p:spPr>
          <a:xfrm>
            <a:off x="3324548" y="4983672"/>
            <a:ext cx="177538" cy="1775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4C1E12-7AAE-40CD-8CEC-A827B7AD2799}"/>
              </a:ext>
            </a:extLst>
          </p:cNvPr>
          <p:cNvSpPr txBox="1"/>
          <p:nvPr/>
        </p:nvSpPr>
        <p:spPr>
          <a:xfrm>
            <a:off x="1775172" y="2762727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Op2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3F32C1-37E9-411D-B5FC-41EDDA15788C}"/>
              </a:ext>
            </a:extLst>
          </p:cNvPr>
          <p:cNvCxnSpPr/>
          <p:nvPr/>
        </p:nvCxnSpPr>
        <p:spPr>
          <a:xfrm>
            <a:off x="3413317" y="5834109"/>
            <a:ext cx="0" cy="18466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2C4F985-E210-441A-A7C4-623AA02A4CF8}"/>
              </a:ext>
            </a:extLst>
          </p:cNvPr>
          <p:cNvSpPr txBox="1"/>
          <p:nvPr/>
        </p:nvSpPr>
        <p:spPr>
          <a:xfrm>
            <a:off x="3207171" y="610486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2"/>
                </a:solidFill>
              </a:rPr>
              <a:t>0.1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2EED7E4-1242-4C8F-A8A6-A779EAF90AAE}"/>
              </a:ext>
            </a:extLst>
          </p:cNvPr>
          <p:cNvSpPr/>
          <p:nvPr/>
        </p:nvSpPr>
        <p:spPr>
          <a:xfrm>
            <a:off x="6899616" y="3666995"/>
            <a:ext cx="177538" cy="1775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2D1359-E03E-4D03-8352-773652122F26}"/>
              </a:ext>
            </a:extLst>
          </p:cNvPr>
          <p:cNvCxnSpPr/>
          <p:nvPr/>
        </p:nvCxnSpPr>
        <p:spPr>
          <a:xfrm>
            <a:off x="6988385" y="5834109"/>
            <a:ext cx="0" cy="18466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69F0D75-3F78-444A-9719-3F128FCF6631}"/>
              </a:ext>
            </a:extLst>
          </p:cNvPr>
          <p:cNvSpPr txBox="1"/>
          <p:nvPr/>
        </p:nvSpPr>
        <p:spPr>
          <a:xfrm>
            <a:off x="6850365" y="60841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26C886D4-B4BA-451B-8DC6-B9206EC31794}"/>
              </a:ext>
            </a:extLst>
          </p:cNvPr>
          <p:cNvSpPr/>
          <p:nvPr/>
        </p:nvSpPr>
        <p:spPr>
          <a:xfrm>
            <a:off x="3324539" y="5123479"/>
            <a:ext cx="177538" cy="525943"/>
          </a:xfrm>
          <a:prstGeom prst="down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AB496CCC-F050-46DE-BA4C-0995E09476C5}"/>
              </a:ext>
            </a:extLst>
          </p:cNvPr>
          <p:cNvSpPr/>
          <p:nvPr/>
        </p:nvSpPr>
        <p:spPr>
          <a:xfrm>
            <a:off x="6917363" y="3684750"/>
            <a:ext cx="142043" cy="319578"/>
          </a:xfrm>
          <a:prstGeom prst="down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E51BD20C-38E1-4F91-AC3B-98A86E99AAD1}"/>
              </a:ext>
            </a:extLst>
          </p:cNvPr>
          <p:cNvSpPr/>
          <p:nvPr/>
        </p:nvSpPr>
        <p:spPr>
          <a:xfrm rot="10800000">
            <a:off x="3324539" y="4505192"/>
            <a:ext cx="177538" cy="525943"/>
          </a:xfrm>
          <a:prstGeom prst="down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24E7E8-0324-4506-8A53-54F2FEDB48D6}"/>
              </a:ext>
            </a:extLst>
          </p:cNvPr>
          <p:cNvSpPr txBox="1"/>
          <p:nvPr/>
        </p:nvSpPr>
        <p:spPr>
          <a:xfrm>
            <a:off x="3502076" y="4908045"/>
            <a:ext cx="794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2"/>
                </a:solidFill>
              </a:rPr>
              <a:t>+-0.25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15AC2C-B940-4AC7-99C8-FBE8B44F108D}"/>
              </a:ext>
            </a:extLst>
          </p:cNvPr>
          <p:cNvSpPr txBox="1"/>
          <p:nvPr/>
        </p:nvSpPr>
        <p:spPr>
          <a:xfrm>
            <a:off x="7059406" y="3601875"/>
            <a:ext cx="617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2"/>
                </a:solidFill>
              </a:rPr>
              <a:t>-0.05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B9C5E95-BC1C-4ED9-8609-224E3B1BD381}"/>
              </a:ext>
            </a:extLst>
          </p:cNvPr>
          <p:cNvSpPr/>
          <p:nvPr/>
        </p:nvSpPr>
        <p:spPr>
          <a:xfrm>
            <a:off x="5174397" y="4299765"/>
            <a:ext cx="177538" cy="1775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ADBBF897-AE32-472E-8403-5E9EED0C05D1}"/>
              </a:ext>
            </a:extLst>
          </p:cNvPr>
          <p:cNvSpPr/>
          <p:nvPr/>
        </p:nvSpPr>
        <p:spPr>
          <a:xfrm>
            <a:off x="5174388" y="4226503"/>
            <a:ext cx="177538" cy="525943"/>
          </a:xfrm>
          <a:prstGeom prst="down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0D6BC057-57D0-4F22-9975-CF817DED55F0}"/>
              </a:ext>
            </a:extLst>
          </p:cNvPr>
          <p:cNvSpPr/>
          <p:nvPr/>
        </p:nvSpPr>
        <p:spPr>
          <a:xfrm rot="10800000">
            <a:off x="5174388" y="4052105"/>
            <a:ext cx="177538" cy="525943"/>
          </a:xfrm>
          <a:prstGeom prst="down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398715-F985-46C7-AC63-8565ACDA2D37}"/>
              </a:ext>
            </a:extLst>
          </p:cNvPr>
          <p:cNvSpPr txBox="1"/>
          <p:nvPr/>
        </p:nvSpPr>
        <p:spPr>
          <a:xfrm>
            <a:off x="5351925" y="4224138"/>
            <a:ext cx="794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2"/>
                </a:solidFill>
              </a:rPr>
              <a:t>+-0.15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0655DE3-0C26-4E4D-A014-2232BF983EF7}"/>
              </a:ext>
            </a:extLst>
          </p:cNvPr>
          <p:cNvSpPr/>
          <p:nvPr/>
        </p:nvSpPr>
        <p:spPr>
          <a:xfrm>
            <a:off x="8890928" y="4944862"/>
            <a:ext cx="2122881" cy="763356"/>
          </a:xfrm>
          <a:prstGeom prst="roundRect">
            <a:avLst/>
          </a:prstGeom>
          <a:gradFill>
            <a:gsLst>
              <a:gs pos="0">
                <a:srgbClr val="680000"/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16200000" scaled="0"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>
                <a:solidFill>
                  <a:schemeClr val="bg2"/>
                </a:solidFill>
              </a:rPr>
              <a:t>Is</a:t>
            </a:r>
            <a:r>
              <a:rPr lang="it-IT" sz="2400" dirty="0">
                <a:solidFill>
                  <a:schemeClr val="bg2"/>
                </a:solidFill>
              </a:rPr>
              <a:t> </a:t>
            </a:r>
            <a:r>
              <a:rPr lang="it-IT" sz="2400" dirty="0" err="1">
                <a:solidFill>
                  <a:schemeClr val="bg2"/>
                </a:solidFill>
              </a:rPr>
              <a:t>it</a:t>
            </a:r>
            <a:r>
              <a:rPr lang="it-IT" sz="2400" dirty="0">
                <a:solidFill>
                  <a:schemeClr val="bg2"/>
                </a:solidFill>
              </a:rPr>
              <a:t> </a:t>
            </a:r>
            <a:r>
              <a:rPr lang="it-IT" sz="2400" dirty="0" err="1">
                <a:solidFill>
                  <a:schemeClr val="bg2"/>
                </a:solidFill>
              </a:rPr>
              <a:t>noise</a:t>
            </a:r>
            <a:r>
              <a:rPr lang="it-IT" sz="2400" dirty="0">
                <a:solidFill>
                  <a:schemeClr val="bg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79356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036F1-250D-4331-AD1B-1D9A7E42D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does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mean</a:t>
            </a:r>
            <a:r>
              <a:rPr lang="it-IT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D4E9B6-E7A6-4248-B217-5D40A1729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060" y="1930385"/>
            <a:ext cx="4929076" cy="333407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C5AAFA-DB44-45F0-8DA1-FDDC758EE1C7}"/>
              </a:ext>
            </a:extLst>
          </p:cNvPr>
          <p:cNvSpPr/>
          <p:nvPr/>
        </p:nvSpPr>
        <p:spPr>
          <a:xfrm>
            <a:off x="555687" y="1930385"/>
            <a:ext cx="3235078" cy="1498615"/>
          </a:xfrm>
          <a:prstGeom prst="roundRect">
            <a:avLst/>
          </a:prstGeom>
          <a:gradFill>
            <a:gsLst>
              <a:gs pos="0">
                <a:srgbClr val="284C3F"/>
              </a:gs>
              <a:gs pos="100000">
                <a:schemeClr val="bg1">
                  <a:lumMod val="75000"/>
                </a:schemeClr>
              </a:gs>
            </a:gsLst>
            <a:lin ang="16200000" scaled="0"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2"/>
                </a:solidFill>
              </a:rPr>
              <a:t>People </a:t>
            </a:r>
            <a:r>
              <a:rPr lang="it-IT" sz="2400" dirty="0" err="1">
                <a:solidFill>
                  <a:schemeClr val="bg2"/>
                </a:solidFill>
              </a:rPr>
              <a:t>tend</a:t>
            </a:r>
            <a:r>
              <a:rPr lang="it-IT" sz="2400" dirty="0">
                <a:solidFill>
                  <a:schemeClr val="bg2"/>
                </a:solidFill>
              </a:rPr>
              <a:t> to </a:t>
            </a:r>
            <a:r>
              <a:rPr lang="it-IT" sz="2400" dirty="0" err="1">
                <a:solidFill>
                  <a:schemeClr val="bg2"/>
                </a:solidFill>
              </a:rPr>
              <a:t>keep</a:t>
            </a:r>
            <a:r>
              <a:rPr lang="it-IT" sz="2400" dirty="0">
                <a:solidFill>
                  <a:schemeClr val="bg2"/>
                </a:solidFill>
              </a:rPr>
              <a:t> the </a:t>
            </a:r>
            <a:r>
              <a:rPr lang="it-IT" sz="2400" dirty="0" err="1">
                <a:solidFill>
                  <a:schemeClr val="bg2"/>
                </a:solidFill>
              </a:rPr>
              <a:t>same</a:t>
            </a:r>
            <a:r>
              <a:rPr lang="it-IT" sz="2400" dirty="0">
                <a:solidFill>
                  <a:schemeClr val="bg2"/>
                </a:solidFill>
              </a:rPr>
              <a:t> opinion</a:t>
            </a:r>
          </a:p>
          <a:p>
            <a:pPr algn="ctr"/>
            <a:r>
              <a:rPr lang="it-IT" sz="2400" dirty="0">
                <a:solidFill>
                  <a:schemeClr val="bg2"/>
                </a:solidFill>
              </a:rPr>
              <a:t>+ </a:t>
            </a:r>
            <a:r>
              <a:rPr lang="it-IT" sz="2400" dirty="0" err="1">
                <a:solidFill>
                  <a:schemeClr val="bg2"/>
                </a:solidFill>
              </a:rPr>
              <a:t>noise</a:t>
            </a:r>
            <a:endParaRPr lang="it-IT" sz="2400" dirty="0">
              <a:solidFill>
                <a:schemeClr val="bg2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8B582B-7D75-48BA-9366-C5A29455245E}"/>
              </a:ext>
            </a:extLst>
          </p:cNvPr>
          <p:cNvSpPr/>
          <p:nvPr/>
        </p:nvSpPr>
        <p:spPr>
          <a:xfrm>
            <a:off x="3187084" y="3088472"/>
            <a:ext cx="2272683" cy="1217198"/>
          </a:xfrm>
          <a:prstGeom prst="roundRect">
            <a:avLst/>
          </a:prstGeom>
          <a:gradFill>
            <a:gsLst>
              <a:gs pos="0">
                <a:srgbClr val="1C342B"/>
              </a:gs>
              <a:gs pos="100000">
                <a:srgbClr val="284C3F"/>
              </a:gs>
            </a:gsLst>
            <a:lin ang="16200000" scaled="0"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2"/>
                </a:solidFill>
              </a:rPr>
              <a:t>Some switch op </a:t>
            </a:r>
            <a:r>
              <a:rPr lang="it-IT" dirty="0" err="1">
                <a:solidFill>
                  <a:schemeClr val="bg2"/>
                </a:solidFill>
              </a:rPr>
              <a:t>while</a:t>
            </a:r>
            <a:r>
              <a:rPr lang="it-IT" dirty="0">
                <a:solidFill>
                  <a:schemeClr val="bg2"/>
                </a:solidFill>
              </a:rPr>
              <a:t> keeping </a:t>
            </a:r>
            <a:r>
              <a:rPr lang="it-IT" dirty="0" err="1">
                <a:solidFill>
                  <a:schemeClr val="bg2"/>
                </a:solidFill>
              </a:rPr>
              <a:t>certainty</a:t>
            </a:r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A0921B-BE2C-49A9-AB9D-0C140C66743C}"/>
              </a:ext>
            </a:extLst>
          </p:cNvPr>
          <p:cNvSpPr/>
          <p:nvPr/>
        </p:nvSpPr>
        <p:spPr>
          <a:xfrm>
            <a:off x="9614517" y="1784412"/>
            <a:ext cx="2237172" cy="17577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F22E37-D570-4BC3-9D56-9175F66FC139}"/>
              </a:ext>
            </a:extLst>
          </p:cNvPr>
          <p:cNvSpPr/>
          <p:nvPr/>
        </p:nvSpPr>
        <p:spPr>
          <a:xfrm>
            <a:off x="7349180" y="3542190"/>
            <a:ext cx="2237172" cy="17577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00736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36E9D-F132-426B-B6E0-9F92533F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4AE56-AE07-4967-93A2-14DE6E876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D6DD986D-0C84-444A-9313-012447BE5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500" y="151297"/>
            <a:ext cx="4193384" cy="3215480"/>
          </a:xfrm>
          <a:prstGeom prst="rect">
            <a:avLst/>
          </a:prstGeom>
        </p:spPr>
      </p:pic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71438BA3-FFBD-47D4-80EA-201B19E53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858" y="3491360"/>
            <a:ext cx="4185096" cy="3256916"/>
          </a:xfrm>
          <a:prstGeom prst="rect">
            <a:avLst/>
          </a:prstGeom>
        </p:spPr>
      </p:pic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9F277BD1-41DB-4BC0-A9FB-70E90E5ED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661" y="3559647"/>
            <a:ext cx="4102223" cy="3298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890FB8-68C0-4CBC-8ABE-B3A4DA5D8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858" y="326096"/>
            <a:ext cx="4338967" cy="293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388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BB492-7D3C-4237-8F4E-AC62159B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experiments</a:t>
            </a: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B0989-3447-490B-A6F3-C3064CDB45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2209" y="1885950"/>
            <a:ext cx="5763791" cy="37158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2174F5-B796-4BAA-A6FC-7B1B0F32390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510095" y="1885950"/>
            <a:ext cx="5553013" cy="371586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4DDBFCF7-E7F2-4928-9DDB-0EC636F0D540}"/>
              </a:ext>
            </a:extLst>
          </p:cNvPr>
          <p:cNvSpPr/>
          <p:nvPr/>
        </p:nvSpPr>
        <p:spPr>
          <a:xfrm rot="3421365">
            <a:off x="2510774" y="1621418"/>
            <a:ext cx="372862" cy="9904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F080634-131D-4D8F-B859-CC8BE4371E6D}"/>
              </a:ext>
            </a:extLst>
          </p:cNvPr>
          <p:cNvSpPr/>
          <p:nvPr/>
        </p:nvSpPr>
        <p:spPr>
          <a:xfrm rot="3421365">
            <a:off x="8513559" y="1621418"/>
            <a:ext cx="372862" cy="9904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8FD744-AFD4-4460-B249-46E400446234}"/>
              </a:ext>
            </a:extLst>
          </p:cNvPr>
          <p:cNvSpPr txBox="1"/>
          <p:nvPr/>
        </p:nvSpPr>
        <p:spPr>
          <a:xfrm>
            <a:off x="2348335" y="5340200"/>
            <a:ext cx="186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solidFill>
                  <a:srgbClr val="FF0000"/>
                </a:solidFill>
              </a:rPr>
              <a:t>Condition</a:t>
            </a:r>
            <a:r>
              <a:rPr lang="it-IT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6F002A-6B4C-4169-B2FC-1D1D59DFEF35}"/>
              </a:ext>
            </a:extLst>
          </p:cNvPr>
          <p:cNvSpPr txBox="1"/>
          <p:nvPr/>
        </p:nvSpPr>
        <p:spPr>
          <a:xfrm>
            <a:off x="8537551" y="5340200"/>
            <a:ext cx="186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solidFill>
                  <a:srgbClr val="FF0000"/>
                </a:solidFill>
              </a:rPr>
              <a:t>Condition</a:t>
            </a:r>
            <a:r>
              <a:rPr lang="it-IT" sz="2800" dirty="0">
                <a:solidFill>
                  <a:srgbClr val="FF0000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8547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C4070-9962-4DEB-919C-80578F7C3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Structure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EA716-5980-4F10-B9E5-79191B077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 err="1"/>
              <a:t>Introduction</a:t>
            </a: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Design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Data </a:t>
            </a:r>
            <a:r>
              <a:rPr lang="it-IT" dirty="0" err="1"/>
              <a:t>collection</a:t>
            </a:r>
            <a:r>
              <a:rPr lang="it-IT" dirty="0"/>
              <a:t> &amp; </a:t>
            </a:r>
            <a:r>
              <a:rPr lang="it-IT" dirty="0" err="1"/>
              <a:t>analysis</a:t>
            </a: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OD model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95562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8BC95-1C87-4630-A9DE-E95BD1617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Same</a:t>
            </a:r>
            <a:r>
              <a:rPr lang="it-IT" dirty="0"/>
              <a:t> dynamics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0ABD50BC-2748-4D31-857F-9AE6E1182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4" y="1335956"/>
            <a:ext cx="3691064" cy="2500884"/>
          </a:xfrm>
          <a:prstGeom prst="rect">
            <a:avLst/>
          </a:prstGeom>
        </p:spPr>
      </p:pic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004B2FF6-9A45-4820-AA14-1E50E59BF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311" y="3763974"/>
            <a:ext cx="3842993" cy="2641560"/>
          </a:xfrm>
          <a:prstGeom prst="rect">
            <a:avLst/>
          </a:prstGeom>
        </p:spPr>
      </p:pic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F3062908-DF17-41CC-A974-AFE80E2B8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362" y="3836840"/>
            <a:ext cx="3771384" cy="2546082"/>
          </a:xfrm>
          <a:prstGeom prst="rect">
            <a:avLst/>
          </a:prstGeom>
        </p:spPr>
      </p:pic>
      <p:pic>
        <p:nvPicPr>
          <p:cNvPr id="12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B8C5574B-3C82-4715-8F56-6B4C2AB5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7238" y="1218221"/>
            <a:ext cx="3578072" cy="254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625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F6A1B-6B6D-4974-8281-0BDE21B62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Self-</a:t>
            </a:r>
            <a:r>
              <a:rPr lang="it-IT" dirty="0" err="1"/>
              <a:t>reflection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EB0D4-E56B-4564-82DD-CF00D71A5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79384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F6A1B-6B6D-4974-8281-0BDE21B62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Self-</a:t>
            </a:r>
            <a:r>
              <a:rPr lang="it-IT" dirty="0" err="1"/>
              <a:t>reflection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EB0D4-E56B-4564-82DD-CF00D71A5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71875" cy="4351338"/>
          </a:xfrm>
        </p:spPr>
        <p:txBody>
          <a:bodyPr/>
          <a:lstStyle/>
          <a:p>
            <a:r>
              <a:rPr lang="it-IT" dirty="0"/>
              <a:t>Control group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DD11E557-5476-44F2-BBE8-FAE86FABB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670" y="1846153"/>
            <a:ext cx="6268305" cy="431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494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F6C6E-838A-4629-92A5-0DE84085E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Key </a:t>
            </a:r>
            <a:r>
              <a:rPr lang="it-IT" dirty="0" err="1"/>
              <a:t>findings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387D3-3820-4CCC-BE40-26586CCF1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Stay </a:t>
            </a:r>
            <a:r>
              <a:rPr lang="it-IT" dirty="0" err="1"/>
              <a:t>close</a:t>
            </a:r>
            <a:r>
              <a:rPr lang="it-IT" dirty="0"/>
              <a:t> to </a:t>
            </a:r>
            <a:r>
              <a:rPr lang="it-IT" dirty="0" err="1"/>
              <a:t>initial</a:t>
            </a:r>
            <a:r>
              <a:rPr lang="it-IT" dirty="0"/>
              <a:t> position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“noise” </a:t>
            </a:r>
            <a:r>
              <a:rPr lang="it-IT" dirty="0" err="1"/>
              <a:t>decreases</a:t>
            </a:r>
            <a:r>
              <a:rPr lang="it-IT" dirty="0"/>
              <a:t> with </a:t>
            </a:r>
            <a:r>
              <a:rPr lang="it-IT" dirty="0" err="1"/>
              <a:t>higher</a:t>
            </a:r>
            <a:r>
              <a:rPr lang="it-IT" dirty="0"/>
              <a:t> </a:t>
            </a:r>
            <a:r>
              <a:rPr lang="it-IT" dirty="0" err="1"/>
              <a:t>certainty</a:t>
            </a: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4% </a:t>
            </a:r>
            <a:r>
              <a:rPr lang="it-IT" dirty="0" err="1"/>
              <a:t>flipping</a:t>
            </a: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Little </a:t>
            </a:r>
            <a:r>
              <a:rPr lang="it-IT" dirty="0" err="1"/>
              <a:t>influence</a:t>
            </a:r>
            <a:r>
              <a:rPr lang="it-IT" dirty="0"/>
              <a:t> (0.03)</a:t>
            </a:r>
          </a:p>
        </p:txBody>
      </p:sp>
    </p:spTree>
    <p:extLst>
      <p:ext uri="{BB962C8B-B14F-4D97-AF65-F5344CB8AC3E}">
        <p14:creationId xmlns:p14="http://schemas.microsoft.com/office/powerpoint/2010/main" val="1349969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C4070-9962-4DEB-919C-80578F7C3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Structure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EA716-5980-4F10-B9E5-79191B077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 err="1">
                <a:solidFill>
                  <a:schemeClr val="bg2">
                    <a:lumMod val="75000"/>
                  </a:schemeClr>
                </a:solidFill>
              </a:rPr>
              <a:t>Introduction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 / </a:t>
            </a:r>
            <a:r>
              <a:rPr lang="it-IT" dirty="0" err="1">
                <a:solidFill>
                  <a:schemeClr val="bg2">
                    <a:lumMod val="75000"/>
                  </a:schemeClr>
                </a:solidFill>
              </a:rPr>
              <a:t>previous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 works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Design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Data </a:t>
            </a:r>
            <a:r>
              <a:rPr lang="it-IT" dirty="0" err="1">
                <a:solidFill>
                  <a:schemeClr val="bg2">
                    <a:lumMod val="75000"/>
                  </a:schemeClr>
                </a:solidFill>
              </a:rPr>
              <a:t>collection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 &amp; </a:t>
            </a:r>
            <a:r>
              <a:rPr lang="it-IT" dirty="0" err="1">
                <a:solidFill>
                  <a:schemeClr val="bg2">
                    <a:lumMod val="75000"/>
                  </a:schemeClr>
                </a:solidFill>
              </a:rPr>
              <a:t>analysis</a:t>
            </a:r>
            <a:endParaRPr lang="it-IT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chemeClr val="accent1"/>
                </a:solidFill>
              </a:rPr>
              <a:t>OD model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51792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FEEEB-2031-4DFB-8C8F-250206132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Building 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353C5-5ADE-483E-8675-65C5D4214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Rules</a:t>
            </a:r>
          </a:p>
          <a:p>
            <a:pPr marL="800100" lvl="1" indent="-342900" algn="just" hangingPunct="0">
              <a:lnSpc>
                <a:spcPct val="100000"/>
              </a:lnSpc>
              <a:spcBef>
                <a:spcPts val="800"/>
              </a:spcBef>
              <a:buFont typeface="Symbol" panose="05050102010706020507" pitchFamily="18" charset="2"/>
              <a:buChar char=""/>
              <a:tabLst>
                <a:tab pos="144145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select a random pair of agents.</a:t>
            </a: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 hangingPunct="0">
              <a:lnSpc>
                <a:spcPct val="100000"/>
              </a:lnSpc>
              <a:buFont typeface="Symbol" panose="05050102010706020507" pitchFamily="18" charset="2"/>
              <a:buChar char=""/>
              <a:tabLst>
                <a:tab pos="144145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Agent 1 shifts her opinion in a random direction using the previously discussed normally distributed variable (effect 1).</a:t>
            </a: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 hangingPunct="0">
              <a:lnSpc>
                <a:spcPct val="100000"/>
              </a:lnSpc>
              <a:buFont typeface="Symbol" panose="05050102010706020507" pitchFamily="18" charset="2"/>
              <a:buChar char=""/>
              <a:tabLst>
                <a:tab pos="144145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 a probability of 4% agent 1 changes the sign of her own opinion (effect 2) unless the change already happened due to effect 1.</a:t>
            </a: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 hangingPunct="0">
              <a:lnSpc>
                <a:spcPct val="100000"/>
              </a:lnSpc>
              <a:buFont typeface="Symbol" panose="05050102010706020507" pitchFamily="18" charset="2"/>
              <a:buChar char=""/>
              <a:tabLst>
                <a:tab pos="144145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Agent 1 shifts her opinion in the direction of agent 2 by 0.03 (effect 3).</a:t>
            </a: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 hangingPunct="0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144145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the opinion is above 1 or below -1 we round it to the closest acceptable value (i.e. either +1 or -1).</a:t>
            </a: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78573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C3F73-9690-4E3C-A21E-B3EB799EC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Transition</a:t>
            </a:r>
            <a:r>
              <a:rPr lang="it-IT" dirty="0"/>
              <a:t> </a:t>
            </a:r>
            <a:r>
              <a:rPr lang="it-IT" dirty="0" err="1"/>
              <a:t>probability</a:t>
            </a:r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4FA1E4-6136-441B-A82B-4A43BF5EC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668" y="2374450"/>
            <a:ext cx="4971383" cy="31600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56C48F-207E-4507-920B-7810D76AE7F7}"/>
              </a:ext>
            </a:extLst>
          </p:cNvPr>
          <p:cNvSpPr txBox="1"/>
          <p:nvPr/>
        </p:nvSpPr>
        <p:spPr>
          <a:xfrm>
            <a:off x="2386025" y="1755570"/>
            <a:ext cx="10525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chemeClr val="bg2"/>
                </a:solidFill>
              </a:rPr>
              <a:t>Real data</a:t>
            </a:r>
          </a:p>
          <a:p>
            <a:pPr algn="ctr"/>
            <a:r>
              <a:rPr lang="it-IT" sz="1200" dirty="0">
                <a:solidFill>
                  <a:schemeClr val="bg2"/>
                </a:solidFill>
              </a:rPr>
              <a:t>(multi </a:t>
            </a:r>
            <a:r>
              <a:rPr lang="it-IT" sz="1200" dirty="0" err="1">
                <a:solidFill>
                  <a:schemeClr val="bg2"/>
                </a:solidFill>
              </a:rPr>
              <a:t>topics</a:t>
            </a:r>
            <a:r>
              <a:rPr lang="it-IT" sz="1200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2EC5CD-6516-4648-A400-A7D2BC154D03}"/>
              </a:ext>
            </a:extLst>
          </p:cNvPr>
          <p:cNvSpPr txBox="1"/>
          <p:nvPr/>
        </p:nvSpPr>
        <p:spPr>
          <a:xfrm>
            <a:off x="8137550" y="1755570"/>
            <a:ext cx="15905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>
                <a:solidFill>
                  <a:schemeClr val="bg2"/>
                </a:solidFill>
              </a:rPr>
              <a:t>Simulated</a:t>
            </a:r>
            <a:r>
              <a:rPr lang="it-IT" dirty="0">
                <a:solidFill>
                  <a:schemeClr val="bg2"/>
                </a:solidFill>
              </a:rPr>
              <a:t> data</a:t>
            </a:r>
          </a:p>
          <a:p>
            <a:pPr algn="ctr"/>
            <a:r>
              <a:rPr lang="it-IT" sz="1200" dirty="0">
                <a:solidFill>
                  <a:schemeClr val="bg2"/>
                </a:solidFill>
              </a:rPr>
              <a:t>(one </a:t>
            </a:r>
            <a:r>
              <a:rPr lang="it-IT" sz="1200" dirty="0" err="1">
                <a:solidFill>
                  <a:schemeClr val="bg2"/>
                </a:solidFill>
              </a:rPr>
              <a:t>simulated</a:t>
            </a:r>
            <a:r>
              <a:rPr lang="it-IT" sz="1200" dirty="0">
                <a:solidFill>
                  <a:schemeClr val="bg2"/>
                </a:solidFill>
              </a:rPr>
              <a:t> </a:t>
            </a:r>
            <a:r>
              <a:rPr lang="it-IT" sz="1200" dirty="0" err="1">
                <a:solidFill>
                  <a:schemeClr val="bg2"/>
                </a:solidFill>
              </a:rPr>
              <a:t>topic</a:t>
            </a:r>
            <a:r>
              <a:rPr lang="it-IT" sz="1200" dirty="0">
                <a:solidFill>
                  <a:schemeClr val="bg2"/>
                </a:solidFill>
              </a:rPr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CE02B1-87DC-4E3D-955A-6DA0E0718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99" y="2374450"/>
            <a:ext cx="4750104" cy="321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703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0C1E4-9F5A-451D-BE79-37307AFA1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Opinion </a:t>
            </a:r>
            <a:r>
              <a:rPr lang="it-IT" dirty="0" err="1"/>
              <a:t>distribution</a:t>
            </a:r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4738B0-44CF-40A6-899F-297949E7D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30537"/>
            <a:ext cx="5604252" cy="36867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9CB421-80FC-47FC-ADE3-D0A901210118}"/>
              </a:ext>
            </a:extLst>
          </p:cNvPr>
          <p:cNvSpPr txBox="1"/>
          <p:nvPr/>
        </p:nvSpPr>
        <p:spPr>
          <a:xfrm>
            <a:off x="2639521" y="1778188"/>
            <a:ext cx="1770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>
                <a:solidFill>
                  <a:schemeClr val="bg2"/>
                </a:solidFill>
              </a:rPr>
              <a:t>Final</a:t>
            </a:r>
            <a:r>
              <a:rPr lang="it-IT" dirty="0">
                <a:solidFill>
                  <a:schemeClr val="bg2"/>
                </a:solidFill>
              </a:rPr>
              <a:t> </a:t>
            </a:r>
            <a:r>
              <a:rPr lang="it-IT" dirty="0" err="1">
                <a:solidFill>
                  <a:schemeClr val="bg2"/>
                </a:solidFill>
              </a:rPr>
              <a:t>distribution</a:t>
            </a:r>
            <a:endParaRPr lang="it-IT" sz="1200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E2AF53-0C9F-4057-895F-E1A0AAFB66FF}"/>
              </a:ext>
            </a:extLst>
          </p:cNvPr>
          <p:cNvSpPr txBox="1"/>
          <p:nvPr/>
        </p:nvSpPr>
        <p:spPr>
          <a:xfrm>
            <a:off x="6716421" y="3039294"/>
            <a:ext cx="2585708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 err="1">
                <a:solidFill>
                  <a:schemeClr val="bg2"/>
                </a:solidFill>
              </a:rPr>
              <a:t>Polarized</a:t>
            </a:r>
            <a:endParaRPr lang="it-IT" dirty="0">
              <a:solidFill>
                <a:schemeClr val="bg2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>
                <a:solidFill>
                  <a:schemeClr val="bg2"/>
                </a:solidFill>
              </a:rPr>
              <a:t>Strong </a:t>
            </a:r>
            <a:r>
              <a:rPr lang="it-IT" dirty="0" err="1">
                <a:solidFill>
                  <a:schemeClr val="bg2"/>
                </a:solidFill>
              </a:rPr>
              <a:t>diversity</a:t>
            </a:r>
            <a:endParaRPr lang="it-IT" dirty="0">
              <a:solidFill>
                <a:schemeClr val="bg2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>
                <a:solidFill>
                  <a:schemeClr val="bg2"/>
                </a:solidFill>
              </a:rPr>
              <a:t>Dynamic </a:t>
            </a:r>
            <a:r>
              <a:rPr lang="it-IT" dirty="0" err="1">
                <a:solidFill>
                  <a:schemeClr val="bg2"/>
                </a:solidFill>
              </a:rPr>
              <a:t>convergence</a:t>
            </a:r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B95D7E-AFDE-4655-8F50-F36D3974BD58}"/>
              </a:ext>
            </a:extLst>
          </p:cNvPr>
          <p:cNvSpPr txBox="1"/>
          <p:nvPr/>
        </p:nvSpPr>
        <p:spPr>
          <a:xfrm rot="16200000">
            <a:off x="328473" y="3827282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Frequency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7DFCC4-DE12-4094-B2D0-64B641BB831C}"/>
              </a:ext>
            </a:extLst>
          </p:cNvPr>
          <p:cNvSpPr txBox="1"/>
          <p:nvPr/>
        </p:nvSpPr>
        <p:spPr>
          <a:xfrm>
            <a:off x="3359747" y="5732578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Opinion</a:t>
            </a:r>
          </a:p>
        </p:txBody>
      </p:sp>
    </p:spTree>
    <p:extLst>
      <p:ext uri="{BB962C8B-B14F-4D97-AF65-F5344CB8AC3E}">
        <p14:creationId xmlns:p14="http://schemas.microsoft.com/office/powerpoint/2010/main" val="3785552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E3065-30AC-4C4B-B71C-033CD0F62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Limitations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5D88C-5423-47A8-9332-D081CDE2C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Negligible</a:t>
            </a:r>
            <a:r>
              <a:rPr lang="it-IT" dirty="0"/>
              <a:t> interaction</a:t>
            </a:r>
          </a:p>
          <a:p>
            <a:r>
              <a:rPr lang="it-IT" dirty="0" err="1"/>
              <a:t>Topics</a:t>
            </a:r>
            <a:r>
              <a:rPr lang="it-IT" dirty="0"/>
              <a:t> are new </a:t>
            </a:r>
            <a:r>
              <a:rPr lang="it-IT" dirty="0" err="1"/>
              <a:t>forever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62416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BA4A4-892D-43CE-B76B-0E9B08D0A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Future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E6A12-1C7A-4969-B43D-4A24ECD91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Stronger</a:t>
            </a:r>
            <a:r>
              <a:rPr lang="it-IT" dirty="0"/>
              <a:t> interactions</a:t>
            </a:r>
          </a:p>
          <a:p>
            <a:r>
              <a:rPr lang="it-IT" dirty="0"/>
              <a:t>Social </a:t>
            </a:r>
            <a:r>
              <a:rPr lang="it-IT" dirty="0" err="1"/>
              <a:t>identity</a:t>
            </a:r>
            <a:endParaRPr lang="it-IT" dirty="0"/>
          </a:p>
          <a:p>
            <a:r>
              <a:rPr lang="it-IT" dirty="0"/>
              <a:t>Non-</a:t>
            </a:r>
            <a:r>
              <a:rPr lang="it-IT" dirty="0" err="1"/>
              <a:t>novel</a:t>
            </a:r>
            <a:r>
              <a:rPr lang="it-IT" dirty="0"/>
              <a:t> </a:t>
            </a:r>
            <a:r>
              <a:rPr lang="it-IT" dirty="0" err="1"/>
              <a:t>topics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7531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C4070-9962-4DEB-919C-80578F7C3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Structure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EA716-5980-4F10-B9E5-79191B077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 err="1">
                <a:solidFill>
                  <a:schemeClr val="accent1"/>
                </a:solidFill>
              </a:rPr>
              <a:t>Introduction</a:t>
            </a:r>
            <a:endParaRPr lang="it-IT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Design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Data </a:t>
            </a:r>
            <a:r>
              <a:rPr lang="it-IT" dirty="0" err="1">
                <a:solidFill>
                  <a:schemeClr val="bg2">
                    <a:lumMod val="75000"/>
                  </a:schemeClr>
                </a:solidFill>
              </a:rPr>
              <a:t>collection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 &amp; </a:t>
            </a:r>
            <a:r>
              <a:rPr lang="it-IT" dirty="0" err="1">
                <a:solidFill>
                  <a:schemeClr val="bg2">
                    <a:lumMod val="75000"/>
                  </a:schemeClr>
                </a:solidFill>
              </a:rPr>
              <a:t>analysis</a:t>
            </a:r>
            <a:endParaRPr lang="it-IT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OD model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54153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35F90927-B608-42DC-AA7D-74F567C50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058" y="2129485"/>
            <a:ext cx="4046881" cy="403582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CCD98C8-AC94-4C20-87D8-1F54805ABD05}"/>
              </a:ext>
            </a:extLst>
          </p:cNvPr>
          <p:cNvSpPr txBox="1">
            <a:spLocks/>
          </p:cNvSpPr>
          <p:nvPr/>
        </p:nvSpPr>
        <p:spPr>
          <a:xfrm>
            <a:off x="799806" y="173831"/>
            <a:ext cx="41721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/>
              <a:t>Contacts</a:t>
            </a:r>
            <a:endParaRPr lang="it-IT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CF46DF6-E890-4FF5-B7CC-24825A453139}"/>
              </a:ext>
            </a:extLst>
          </p:cNvPr>
          <p:cNvSpPr txBox="1">
            <a:spLocks/>
          </p:cNvSpPr>
          <p:nvPr/>
        </p:nvSpPr>
        <p:spPr>
          <a:xfrm>
            <a:off x="1218182" y="1253331"/>
            <a:ext cx="56427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base">
              <a:lnSpc>
                <a:spcPct val="150000"/>
              </a:lnSpc>
              <a:buNone/>
            </a:pPr>
            <a:r>
              <a:rPr lang="en-US" sz="2000" b="0" i="0" dirty="0">
                <a:effectLst/>
                <a:latin typeface="Calibri" panose="020F0502020204030204" pitchFamily="34" charset="0"/>
              </a:rPr>
              <a:t>www.dinocarp.com</a:t>
            </a:r>
          </a:p>
          <a:p>
            <a:pPr marL="0" indent="0" algn="l" fontAlgn="base">
              <a:lnSpc>
                <a:spcPct val="150000"/>
              </a:lnSpc>
              <a:buNone/>
            </a:pPr>
            <a:r>
              <a:rPr lang="en-US" sz="2000" dirty="0">
                <a:latin typeface="Calibri" panose="020F0502020204030204" pitchFamily="34" charset="0"/>
              </a:rPr>
              <a:t>dino.carpentras@gmail.com</a:t>
            </a:r>
            <a:endParaRPr lang="en-US" sz="2000" b="0" i="0" dirty="0">
              <a:effectLst/>
              <a:latin typeface="Calibri" panose="020F0502020204030204" pitchFamily="34" charset="0"/>
            </a:endParaRPr>
          </a:p>
          <a:p>
            <a:pPr marL="0" indent="0" algn="l" fontAlgn="base">
              <a:lnSpc>
                <a:spcPct val="150000"/>
              </a:lnSpc>
              <a:buNone/>
            </a:pPr>
            <a:r>
              <a:rPr lang="en-US" sz="2000" dirty="0">
                <a:latin typeface="Calibri" panose="020F0502020204030204" pitchFamily="34" charset="0"/>
              </a:rPr>
              <a:t>@JustaNormalDino</a:t>
            </a:r>
          </a:p>
          <a:p>
            <a:pPr marL="0" indent="0" algn="l" fontAlgn="base">
              <a:lnSpc>
                <a:spcPct val="150000"/>
              </a:lnSpc>
              <a:buNone/>
            </a:pPr>
            <a:r>
              <a:rPr lang="en-US" sz="2000" b="0" i="0" dirty="0">
                <a:effectLst/>
                <a:latin typeface="Calibri" panose="020F0502020204030204" pitchFamily="34" charset="0"/>
              </a:rPr>
              <a:t>       Dino </a:t>
            </a:r>
            <a:r>
              <a:rPr lang="en-US" sz="2000" dirty="0">
                <a:latin typeface="Calibri" panose="020F0502020204030204" pitchFamily="34" charset="0"/>
              </a:rPr>
              <a:t>C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arpentras</a:t>
            </a:r>
          </a:p>
          <a:p>
            <a:pPr marL="0" indent="0" algn="l" fontAlgn="base">
              <a:lnSpc>
                <a:spcPct val="150000"/>
              </a:lnSpc>
              <a:buNone/>
            </a:pPr>
            <a:endParaRPr lang="en-US" sz="2000" b="0" i="0" dirty="0">
              <a:effectLst/>
              <a:latin typeface="Calibri" panose="020F0502020204030204" pitchFamily="34" charset="0"/>
            </a:endParaRPr>
          </a:p>
          <a:p>
            <a:pPr marL="0" indent="0" algn="l" fontAlgn="base">
              <a:buNone/>
            </a:pPr>
            <a:endParaRPr lang="en-US" sz="2000" b="0" i="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B6B73D3E-89F7-400A-AF2D-B4EF991E20F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75" y="1388433"/>
            <a:ext cx="347406" cy="347406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30FDFC28-E966-4AAE-881F-47F4D961181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73" y="1955782"/>
            <a:ext cx="347406" cy="347406"/>
          </a:xfrm>
          <a:prstGeom prst="rect">
            <a:avLst/>
          </a:prstGeom>
        </p:spPr>
      </p:pic>
      <p:pic>
        <p:nvPicPr>
          <p:cNvPr id="23" name="Picture 22" descr="A picture containing ax, silhouette, vector graphics&#10;&#10;Description automatically generated">
            <a:extLst>
              <a:ext uri="{FF2B5EF4-FFF2-40B4-BE49-F238E27FC236}">
                <a16:creationId xmlns:a16="http://schemas.microsoft.com/office/drawing/2014/main" id="{B6E43D7B-CC9A-489E-BFC3-6B1160B291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08" y="2523131"/>
            <a:ext cx="570281" cy="320783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06A243B-DA74-4A7E-8B8F-7F5775E75C82}"/>
              </a:ext>
            </a:extLst>
          </p:cNvPr>
          <p:cNvGrpSpPr/>
          <p:nvPr/>
        </p:nvGrpSpPr>
        <p:grpSpPr>
          <a:xfrm>
            <a:off x="869714" y="3153920"/>
            <a:ext cx="380923" cy="270697"/>
            <a:chOff x="363615" y="4039879"/>
            <a:chExt cx="1993639" cy="141674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D690FA6-1487-467E-BA4E-A16451CEAD7B}"/>
                </a:ext>
              </a:extLst>
            </p:cNvPr>
            <p:cNvSpPr/>
            <p:nvPr/>
          </p:nvSpPr>
          <p:spPr>
            <a:xfrm>
              <a:off x="1009650" y="4419600"/>
              <a:ext cx="700969" cy="71437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7" name="Picture 26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DE973EA0-B2DD-4AEC-8E44-E3C3768B5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615" y="4039879"/>
              <a:ext cx="1993639" cy="1416749"/>
            </a:xfrm>
            <a:prstGeom prst="rect">
              <a:avLst/>
            </a:prstGeom>
          </p:spPr>
        </p:pic>
      </p:grp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E04E61A-CACE-4D47-AB62-1B5A6A2FA2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4287" y="3163201"/>
            <a:ext cx="278658" cy="27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75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76034-00E4-4F35-935E-A3CCAA9D0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Opinion Dynamics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8BA15B-9199-48DB-90F4-EB013D6F79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17494" r="74900" b="14764"/>
          <a:stretch/>
        </p:blipFill>
        <p:spPr>
          <a:xfrm>
            <a:off x="3112035" y="2628664"/>
            <a:ext cx="673837" cy="10885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BFAEBE-7852-468B-92FA-F93F03E033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17494" r="74900" b="14764"/>
          <a:stretch/>
        </p:blipFill>
        <p:spPr>
          <a:xfrm>
            <a:off x="4572040" y="2627361"/>
            <a:ext cx="673837" cy="108850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509302-F4B0-4421-9572-D3140E3E931B}"/>
              </a:ext>
            </a:extLst>
          </p:cNvPr>
          <p:cNvCxnSpPr>
            <a:cxnSpLocks/>
          </p:cNvCxnSpPr>
          <p:nvPr/>
        </p:nvCxnSpPr>
        <p:spPr>
          <a:xfrm>
            <a:off x="3479373" y="3764695"/>
            <a:ext cx="0" cy="191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EA684C0-77EE-4389-ABB8-3FB766F4DD34}"/>
              </a:ext>
            </a:extLst>
          </p:cNvPr>
          <p:cNvSpPr txBox="1"/>
          <p:nvPr/>
        </p:nvSpPr>
        <p:spPr>
          <a:xfrm>
            <a:off x="3191457" y="3858701"/>
            <a:ext cx="575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FB6B72-C4C6-4E78-B0C3-D86472EF5309}"/>
              </a:ext>
            </a:extLst>
          </p:cNvPr>
          <p:cNvCxnSpPr>
            <a:cxnSpLocks/>
          </p:cNvCxnSpPr>
          <p:nvPr/>
        </p:nvCxnSpPr>
        <p:spPr>
          <a:xfrm>
            <a:off x="4939379" y="3764695"/>
            <a:ext cx="0" cy="199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12EB1E6-4242-4B72-9F81-1DD52CF0D87E}"/>
              </a:ext>
            </a:extLst>
          </p:cNvPr>
          <p:cNvSpPr txBox="1"/>
          <p:nvPr/>
        </p:nvSpPr>
        <p:spPr>
          <a:xfrm>
            <a:off x="4651463" y="3866788"/>
            <a:ext cx="575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</a:rPr>
              <a:t>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481342-4E01-46C1-8CDE-6D3781136852}"/>
              </a:ext>
            </a:extLst>
          </p:cNvPr>
          <p:cNvCxnSpPr>
            <a:cxnSpLocks/>
          </p:cNvCxnSpPr>
          <p:nvPr/>
        </p:nvCxnSpPr>
        <p:spPr>
          <a:xfrm>
            <a:off x="6399385" y="3698508"/>
            <a:ext cx="0" cy="257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C13B167-FA0B-4F26-9C7C-8D3F29A73B31}"/>
              </a:ext>
            </a:extLst>
          </p:cNvPr>
          <p:cNvSpPr txBox="1"/>
          <p:nvPr/>
        </p:nvSpPr>
        <p:spPr>
          <a:xfrm>
            <a:off x="6111469" y="3858701"/>
            <a:ext cx="575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</a:rPr>
              <a:t>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27CD20-BD32-47E1-A465-1C8AB1024FB9}"/>
              </a:ext>
            </a:extLst>
          </p:cNvPr>
          <p:cNvCxnSpPr>
            <a:cxnSpLocks/>
          </p:cNvCxnSpPr>
          <p:nvPr/>
        </p:nvCxnSpPr>
        <p:spPr>
          <a:xfrm>
            <a:off x="7715433" y="3764695"/>
            <a:ext cx="0" cy="191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94CB6CC-12FA-4149-9EFF-89EBDA3F5F8F}"/>
              </a:ext>
            </a:extLst>
          </p:cNvPr>
          <p:cNvSpPr txBox="1"/>
          <p:nvPr/>
        </p:nvSpPr>
        <p:spPr>
          <a:xfrm>
            <a:off x="7427517" y="3858701"/>
            <a:ext cx="575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1A22897-1BBF-483A-9930-683892F5E6EC}"/>
              </a:ext>
            </a:extLst>
          </p:cNvPr>
          <p:cNvSpPr/>
          <p:nvPr/>
        </p:nvSpPr>
        <p:spPr>
          <a:xfrm>
            <a:off x="3664228" y="3017003"/>
            <a:ext cx="377936" cy="238976"/>
          </a:xfrm>
          <a:prstGeom prst="rightArrow">
            <a:avLst>
              <a:gd name="adj1" fmla="val 26285"/>
              <a:gd name="adj2" fmla="val 4644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1C9B147-B937-4A9D-AB0B-7E6F0FE22956}"/>
              </a:ext>
            </a:extLst>
          </p:cNvPr>
          <p:cNvSpPr/>
          <p:nvPr/>
        </p:nvSpPr>
        <p:spPr>
          <a:xfrm rot="10800000">
            <a:off x="4266999" y="3037315"/>
            <a:ext cx="384464" cy="198351"/>
          </a:xfrm>
          <a:prstGeom prst="rightArrow">
            <a:avLst>
              <a:gd name="adj1" fmla="val 26285"/>
              <a:gd name="adj2" fmla="val 4644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D6FD4D-30E6-49C2-ABE0-D9775A38E864}"/>
              </a:ext>
            </a:extLst>
          </p:cNvPr>
          <p:cNvSpPr/>
          <p:nvPr/>
        </p:nvSpPr>
        <p:spPr>
          <a:xfrm>
            <a:off x="3191457" y="3698508"/>
            <a:ext cx="4700784" cy="132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575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76034-00E4-4F35-935E-A3CCAA9D0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Opinion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FC431-D1DA-46C4-8ADD-45D886303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Update rule</a:t>
            </a:r>
          </a:p>
          <a:p>
            <a:pPr lvl="1"/>
            <a:r>
              <a:rPr lang="it-IT" dirty="0"/>
              <a:t>Quantitative</a:t>
            </a:r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r>
              <a:rPr lang="it-IT" dirty="0" err="1"/>
              <a:t>Need</a:t>
            </a:r>
            <a:r>
              <a:rPr lang="it-IT" dirty="0"/>
              <a:t> quantitative </a:t>
            </a:r>
            <a:r>
              <a:rPr lang="it-IT" dirty="0" err="1"/>
              <a:t>measurement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FE3DC5-82FF-4EB2-95A2-1492CD754B47}"/>
                  </a:ext>
                </a:extLst>
              </p:cNvPr>
              <p:cNvSpPr txBox="1"/>
              <p:nvPr/>
            </p:nvSpPr>
            <p:spPr>
              <a:xfrm>
                <a:off x="2802853" y="2852658"/>
                <a:ext cx="7385227" cy="665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it-IT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it-IT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it-IT" sz="4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it-IT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it-IT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FE3DC5-82FF-4EB2-95A2-1492CD754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853" y="2852658"/>
                <a:ext cx="7385227" cy="6651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191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C4070-9962-4DEB-919C-80578F7C3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Structure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EA716-5980-4F10-B9E5-79191B077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 err="1">
                <a:solidFill>
                  <a:schemeClr val="bg2">
                    <a:lumMod val="75000"/>
                  </a:schemeClr>
                </a:solidFill>
              </a:rPr>
              <a:t>Introduction</a:t>
            </a:r>
            <a:endParaRPr lang="it-IT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chemeClr val="accent1"/>
                </a:solidFill>
              </a:rPr>
              <a:t>Design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Data </a:t>
            </a:r>
            <a:r>
              <a:rPr lang="it-IT" dirty="0" err="1">
                <a:solidFill>
                  <a:schemeClr val="bg2">
                    <a:lumMod val="75000"/>
                  </a:schemeClr>
                </a:solidFill>
              </a:rPr>
              <a:t>collection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 &amp; </a:t>
            </a:r>
            <a:r>
              <a:rPr lang="it-IT" dirty="0" err="1">
                <a:solidFill>
                  <a:schemeClr val="bg2">
                    <a:lumMod val="75000"/>
                  </a:schemeClr>
                </a:solidFill>
              </a:rPr>
              <a:t>analysis</a:t>
            </a:r>
            <a:endParaRPr lang="it-IT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OD model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4990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AF718-2C05-4043-A288-6B5644717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One model </a:t>
            </a:r>
            <a:r>
              <a:rPr lang="it-IT" dirty="0" err="1"/>
              <a:t>fits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B2F4C-CBAD-4F98-8882-515B255E4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Context</a:t>
            </a:r>
            <a:endParaRPr lang="it-IT" dirty="0"/>
          </a:p>
          <a:p>
            <a:pPr lvl="1"/>
            <a:r>
              <a:rPr lang="it-IT" dirty="0" err="1"/>
              <a:t>Formal</a:t>
            </a:r>
            <a:r>
              <a:rPr lang="it-IT" dirty="0"/>
              <a:t> </a:t>
            </a:r>
            <a:r>
              <a:rPr lang="it-IT" dirty="0" err="1"/>
              <a:t>dinner</a:t>
            </a:r>
            <a:r>
              <a:rPr lang="it-IT" dirty="0"/>
              <a:t> / Bar / Facebook</a:t>
            </a:r>
          </a:p>
          <a:p>
            <a:pPr lvl="2"/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possible</a:t>
            </a:r>
            <a:r>
              <a:rPr lang="it-IT" dirty="0"/>
              <a:t> interactions</a:t>
            </a:r>
            <a:endParaRPr lang="it-IT" sz="2800" dirty="0"/>
          </a:p>
          <a:p>
            <a:pPr lvl="1"/>
            <a:endParaRPr lang="it-IT" dirty="0"/>
          </a:p>
          <a:p>
            <a:r>
              <a:rPr lang="it-IT" dirty="0" err="1"/>
              <a:t>Topics</a:t>
            </a:r>
            <a:endParaRPr lang="it-IT" dirty="0"/>
          </a:p>
          <a:p>
            <a:pPr lvl="1"/>
            <a:r>
              <a:rPr lang="it-IT" dirty="0"/>
              <a:t>E.g. Gun control VS best </a:t>
            </a:r>
            <a:r>
              <a:rPr lang="it-IT" dirty="0" err="1"/>
              <a:t>ice</a:t>
            </a:r>
            <a:r>
              <a:rPr lang="it-IT" dirty="0"/>
              <a:t> </a:t>
            </a:r>
            <a:r>
              <a:rPr lang="it-IT" dirty="0" err="1"/>
              <a:t>cream</a:t>
            </a:r>
            <a:r>
              <a:rPr lang="it-IT" dirty="0"/>
              <a:t> </a:t>
            </a:r>
            <a:r>
              <a:rPr lang="it-IT" dirty="0" err="1"/>
              <a:t>flavour</a:t>
            </a:r>
            <a:r>
              <a:rPr lang="it-IT" dirty="0"/>
              <a:t> VS </a:t>
            </a:r>
            <a:r>
              <a:rPr lang="it-IT" dirty="0" err="1"/>
              <a:t>vaccination</a:t>
            </a:r>
            <a:endParaRPr lang="it-IT" dirty="0"/>
          </a:p>
          <a:p>
            <a:pPr lvl="1"/>
            <a:endParaRPr lang="it-IT" dirty="0"/>
          </a:p>
          <a:p>
            <a:r>
              <a:rPr lang="it-IT" dirty="0" err="1"/>
              <a:t>Measurement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4677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no Dark 1">
      <a:dk1>
        <a:srgbClr val="1C2C3C"/>
      </a:dk1>
      <a:lt1>
        <a:srgbClr val="60AC90"/>
      </a:lt1>
      <a:dk2>
        <a:srgbClr val="44546A"/>
      </a:dk2>
      <a:lt2>
        <a:srgbClr val="BEC3C3"/>
      </a:lt2>
      <a:accent1>
        <a:srgbClr val="FF0000"/>
      </a:accent1>
      <a:accent2>
        <a:srgbClr val="C00000"/>
      </a:accent2>
      <a:accent3>
        <a:srgbClr val="9A4E54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746</Words>
  <Application>Microsoft Office PowerPoint</Application>
  <PresentationFormat>Widescreen</PresentationFormat>
  <Paragraphs>209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Building an Opinion Dynamics Model from Experimental Data</vt:lpstr>
      <vt:lpstr>Overview</vt:lpstr>
      <vt:lpstr>Fundings</vt:lpstr>
      <vt:lpstr>Structure</vt:lpstr>
      <vt:lpstr>Structure</vt:lpstr>
      <vt:lpstr>Opinion Dynamics</vt:lpstr>
      <vt:lpstr>Opinion Dynamics</vt:lpstr>
      <vt:lpstr>Structure</vt:lpstr>
      <vt:lpstr>One model fits it all?</vt:lpstr>
      <vt:lpstr>Context</vt:lpstr>
      <vt:lpstr>Different topics</vt:lpstr>
      <vt:lpstr>Novel statements</vt:lpstr>
      <vt:lpstr>Problems?</vt:lpstr>
      <vt:lpstr>Tests</vt:lpstr>
      <vt:lpstr>Is realistic?</vt:lpstr>
      <vt:lpstr>Meaningfulness</vt:lpstr>
      <vt:lpstr>Final situation</vt:lpstr>
      <vt:lpstr>PowerPoint Presentation</vt:lpstr>
      <vt:lpstr>Structure</vt:lpstr>
      <vt:lpstr>Collection</vt:lpstr>
      <vt:lpstr>PowerPoint Presentation</vt:lpstr>
      <vt:lpstr>PowerPoint Presentation</vt:lpstr>
      <vt:lpstr>Collection</vt:lpstr>
      <vt:lpstr>Dataset</vt:lpstr>
      <vt:lpstr>Opinions as numbers</vt:lpstr>
      <vt:lpstr>Social influence</vt:lpstr>
      <vt:lpstr>Social influence</vt:lpstr>
      <vt:lpstr>Dynamic?</vt:lpstr>
      <vt:lpstr>Plotting</vt:lpstr>
      <vt:lpstr>Example 1</vt:lpstr>
      <vt:lpstr>PowerPoint Presentation</vt:lpstr>
      <vt:lpstr>The shape of our data</vt:lpstr>
      <vt:lpstr>The shape of our data</vt:lpstr>
      <vt:lpstr>What does it mean?</vt:lpstr>
      <vt:lpstr>Peculiarity of noise</vt:lpstr>
      <vt:lpstr>Peculiarity of noise</vt:lpstr>
      <vt:lpstr>What does it mean?</vt:lpstr>
      <vt:lpstr>PowerPoint Presentation</vt:lpstr>
      <vt:lpstr>Other experiments</vt:lpstr>
      <vt:lpstr>Same dynamics</vt:lpstr>
      <vt:lpstr>Self-reflection</vt:lpstr>
      <vt:lpstr>Self-reflection</vt:lpstr>
      <vt:lpstr>Key findings</vt:lpstr>
      <vt:lpstr>Structure</vt:lpstr>
      <vt:lpstr>Building a model</vt:lpstr>
      <vt:lpstr>Transition probability</vt:lpstr>
      <vt:lpstr>Opinion distribution</vt:lpstr>
      <vt:lpstr>Limitations</vt:lpstr>
      <vt:lpstr>Future studies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Dino Carpentras</dc:creator>
  <cp:lastModifiedBy>Carpentras  Dino</cp:lastModifiedBy>
  <cp:revision>101</cp:revision>
  <dcterms:created xsi:type="dcterms:W3CDTF">2020-06-24T12:23:12Z</dcterms:created>
  <dcterms:modified xsi:type="dcterms:W3CDTF">2023-04-10T19:51:05Z</dcterms:modified>
</cp:coreProperties>
</file>