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58" r:id="rId2"/>
    <p:sldId id="444" r:id="rId3"/>
    <p:sldId id="445" r:id="rId4"/>
    <p:sldId id="446" r:id="rId5"/>
    <p:sldId id="447" r:id="rId6"/>
    <p:sldId id="448" r:id="rId7"/>
    <p:sldId id="437" r:id="rId8"/>
    <p:sldId id="439" r:id="rId9"/>
    <p:sldId id="461" r:id="rId10"/>
    <p:sldId id="454" r:id="rId11"/>
    <p:sldId id="441" r:id="rId12"/>
    <p:sldId id="438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D40A"/>
    <a:srgbClr val="0024F7"/>
    <a:srgbClr val="868686"/>
    <a:srgbClr val="FFDB69"/>
    <a:srgbClr val="000000"/>
    <a:srgbClr val="13202B"/>
    <a:srgbClr val="5B9BD5"/>
    <a:srgbClr val="25313B"/>
    <a:srgbClr val="1109FA"/>
    <a:srgbClr val="00C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4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BFD44B-BA7D-43D1-830D-877DF7ADA7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846E5D-9AE3-4F2A-835D-E1E09688BF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BC9BC-B54F-483E-801B-070F9258328F}" type="datetimeFigureOut">
              <a:rPr lang="it-IT" smtClean="0"/>
              <a:t>10/04/2023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4432F7-88A9-4C97-AD3A-2F2B750B2E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6EF6FB-3300-40B8-8841-3E98B36F1F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A29F8-8D9B-461D-9C2E-86987DE2C2E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07203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322CF-F0FC-420F-9462-9D2B49C44BC7}" type="datetimeFigureOut">
              <a:rPr lang="it-IT" smtClean="0"/>
              <a:t>10/04/2023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E1E96-ADA8-4C2F-92FF-76D655F3184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0933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6A06C-E321-4F1C-85CC-BD7862C54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DE445A-547C-43E6-9D9F-3044002A9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it-IT" dirty="0"/>
          </a:p>
        </p:txBody>
      </p:sp>
      <p:pic>
        <p:nvPicPr>
          <p:cNvPr id="13" name="Picture 1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5345102-53B1-4D6A-8EA4-9FF1DB6D63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882" y="4783132"/>
            <a:ext cx="2455489" cy="1307522"/>
          </a:xfrm>
          <a:prstGeom prst="rect">
            <a:avLst/>
          </a:prstGeom>
        </p:spPr>
      </p:pic>
      <p:pic>
        <p:nvPicPr>
          <p:cNvPr id="17" name="Picture 16" descr="A black sign with white text&#10;&#10;Description automatically generated">
            <a:extLst>
              <a:ext uri="{FF2B5EF4-FFF2-40B4-BE49-F238E27FC236}">
                <a16:creationId xmlns:a16="http://schemas.microsoft.com/office/drawing/2014/main" id="{E08DB854-457C-4A2F-A231-5463AA1B05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71" y="4783132"/>
            <a:ext cx="1307522" cy="1307522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CD4A85EA-771C-44B7-BFA9-E353B9EAC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183B6-C667-45F4-9E4A-888E2A18AAD8}" type="datetime1">
              <a:rPr lang="it-IT" smtClean="0"/>
              <a:t>10/04/2023</a:t>
            </a:fld>
            <a:endParaRPr lang="it-IT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203685E5-1291-44AF-8968-2CA59A92B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F4FEF-FC36-4B8A-B667-5AE26BB97B8C}" type="slidenum">
              <a:rPr lang="it-IT" smtClean="0"/>
              <a:t>‹#›</a:t>
            </a:fld>
            <a:endParaRPr lang="it-IT" dirty="0"/>
          </a:p>
        </p:txBody>
      </p:sp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EED36D-F2E7-441B-9FB9-30FF111FD0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86"/>
          <a:stretch/>
        </p:blipFill>
        <p:spPr>
          <a:xfrm>
            <a:off x="7813209" y="4888156"/>
            <a:ext cx="1654905" cy="120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83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1E596-AD2F-4B95-AA70-F1E0E8462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7DB6D7-4818-423B-9496-E10CB1027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2FE6B-CB86-4E11-9DA7-27D57CD9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238F-A515-4A1D-B184-87BBD6D12652}" type="datetime1">
              <a:rPr lang="it-IT" smtClean="0"/>
              <a:t>10/04/2023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C3680-9972-452E-BF88-DAEC8080B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5F56C-8FA4-44E8-8D87-14F99912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Picture 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940FA1B7-47F3-4508-9CE7-D63E2B061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7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9F63F1-5F97-42FD-AC40-5B13C08D0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DBF33-E0DE-47A1-A6C8-EAD052383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D4905-888A-417E-AE4D-3BBD8A1BE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F7EB-718C-4D3A-A94A-E16821BFD818}" type="datetime1">
              <a:rPr lang="it-IT" smtClean="0"/>
              <a:t>10/04/2023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42092-3C78-4B11-95CF-573E29917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2CE07-1FE2-4663-ACC5-38106290A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Picture 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D2449A2E-E25C-4D52-9DFC-127364752B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4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08F7-7CD7-4F96-B345-84242089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000" b="0"/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D7693-DAE2-40EB-8923-86547F8F7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 b="0"/>
            </a:lvl1pPr>
            <a:lvl2pPr>
              <a:defRPr sz="2800" b="0"/>
            </a:lvl2pPr>
            <a:lvl3pPr>
              <a:defRPr sz="2400" b="0"/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CC3D598-21EF-4BF7-87CE-F1EE31894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9763A-45BE-4441-9BC8-A0A1384CED88}" type="datetime1">
              <a:rPr lang="it-IT" smtClean="0"/>
              <a:t>10/04/2023</a:t>
            </a:fld>
            <a:endParaRPr lang="it-IT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37FDB94-06AE-42A2-BE75-65C35C0EE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dino.carpentras@gmail.com    -    www.dinocarp.com     -    twitter:@justaNormalDino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940D59-77CC-4969-9741-EE5108C39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F4FEF-FC36-4B8A-B667-5AE26BB97B8C}" type="slidenum">
              <a:rPr lang="it-IT" smtClean="0"/>
              <a:t>‹#›</a:t>
            </a:fld>
            <a:endParaRPr lang="it-IT" dirty="0"/>
          </a:p>
        </p:txBody>
      </p:sp>
      <p:pic>
        <p:nvPicPr>
          <p:cNvPr id="10" name="Picture 9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CAF8178-9436-4B51-ACDE-F23C83FF6D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  <p:pic>
        <p:nvPicPr>
          <p:cNvPr id="11" name="Picture 10" descr="A black sign with white text&#10;&#10;Description automatically generated">
            <a:extLst>
              <a:ext uri="{FF2B5EF4-FFF2-40B4-BE49-F238E27FC236}">
                <a16:creationId xmlns:a16="http://schemas.microsoft.com/office/drawing/2014/main" id="{AB6CE2BC-943F-4766-9A5C-6D8F4C6F4D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72" y="6320300"/>
            <a:ext cx="476253" cy="47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8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8F3CC-9CE7-48F6-A9B7-2D2FC9FAA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509B9-715C-4740-BB41-5CA231F9A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48ADB-2D49-4BB2-B0D9-EF1ACA1E4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CCF1-0728-4599-8C94-3AC15D593B36}" type="datetime1">
              <a:rPr lang="it-IT" smtClean="0"/>
              <a:t>10/04/2023</a:t>
            </a:fld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E9E98-ED48-4E23-88E2-35AA194F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Picture 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E25C74C8-9A64-4B23-8EE4-EB83E6F94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3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D9160-C3FE-4491-B228-10311DDB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CECFD-F8F7-40A4-9AB4-2CBBBA1D3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0A88B-5342-4D1C-B427-C3EB436CD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0A594-5CD6-4A9D-B07F-A84ABCC3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D8CE-373C-4208-B517-55A3BDDAA2C2}" type="datetime1">
              <a:rPr lang="it-IT" smtClean="0"/>
              <a:t>10/04/2023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F06EF-1D7B-4854-B7E6-6FA94D855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F18DC-AE53-4FB5-BEF6-9F093739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63A6386C-98E9-4069-863B-72E9F2247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8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21EC9-8025-4C55-ADE3-CB42A5B83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91EE0-F809-4E93-9EE8-C84CA048A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9CED0C-2602-45B9-9E11-BB683B35C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6E2401-964E-4B33-84B8-7C824F4296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5C9775-1FC9-474B-B30E-56661BAEE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1BF415-7F72-4EF4-B412-6408C615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5099-DBD4-4724-AE78-424DBF4941E6}" type="datetime1">
              <a:rPr lang="it-IT" smtClean="0"/>
              <a:t>10/04/2023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C16779-CCAC-46AF-A878-AD65B8BD1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AE0712-28EE-4F83-9CE0-17C191807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10" name="Picture 9" descr="A picture containing computer&#10;&#10;Description automatically generated">
            <a:extLst>
              <a:ext uri="{FF2B5EF4-FFF2-40B4-BE49-F238E27FC236}">
                <a16:creationId xmlns:a16="http://schemas.microsoft.com/office/drawing/2014/main" id="{BF8891FF-FC99-41B6-8180-3B62156E12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0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73F46-4EDD-4320-AF9E-6FE1B0CB6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CD1A97-065A-4DA3-8AE3-0FC4627A1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CDF44-C25E-4FF2-8DD2-4E2FE6DE8C72}" type="datetime1">
              <a:rPr lang="it-IT" smtClean="0"/>
              <a:t>10/04/2023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303147-508A-4E36-BB71-D461BC6CA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0B2C04-5CA5-4C56-994E-092DF25B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6" name="Picture 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9D0557D8-57CF-421D-ACA6-8EAFD886A1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2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C3F0E8-EA23-471A-914B-103FA6BF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EA8C-3111-4016-BF65-EF28B72ABCC1}" type="datetime1">
              <a:rPr lang="it-IT" smtClean="0"/>
              <a:t>10/04/2023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BACCEC-840D-466A-9EAC-A93371DD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9CCA2-07F5-408F-9B08-9175DEC30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85B9C72F-0BFA-4552-89B9-00ACAB6AB8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5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897A1-5A50-4495-B617-781096087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51E80-F056-446D-A74C-43340BF35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5FE12B-F4F2-4221-99A9-022A32429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A26B6-8F90-4A51-94AD-890B491F7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6A9C0-0BA3-4772-ADDA-AEBEB6576C8F}" type="datetime1">
              <a:rPr lang="it-IT" smtClean="0"/>
              <a:t>10/04/2023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C8C62-E487-45E1-B56C-9E1DBDA1B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B8C5A-6171-4D02-99CC-33672BF42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1A90FC4C-0A0B-4FAD-A5DD-1032A386B4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222919"/>
            <a:ext cx="1104900" cy="5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7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20898-28DF-48EA-8493-7822D4E6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FEBF44-58D5-43B4-A759-209ED0C57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ECF3B-7CD1-4691-810C-E637E4A67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F9FCD-2D62-4A2D-A0FC-9223A2B23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E110-B253-4D21-A08E-049AE0041EB8}" type="datetime1">
              <a:rPr lang="it-IT" smtClean="0"/>
              <a:t>10/04/2023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C1BF4-90EE-47D2-A74D-1FE8D65E7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4549" y="6356350"/>
            <a:ext cx="8448675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dino.carpentras@gmail.com    -    www.dinocarp.com     -    twitter:@justaNormalDino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06464-1D22-4EB5-9EE3-FD01154ED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4FEF-FC36-4B8A-B667-5AE26BB97B8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307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5C4F70-0A14-474A-AA7E-1B1015F09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C1696-D628-415D-BE07-C089655D7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774A7-F1D0-42DD-AEC9-BC3D12DE6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B065F-B260-4FB7-BEC6-A18FE79E03E4}" type="datetime1">
              <a:rPr lang="it-IT" smtClean="0"/>
              <a:t>10/04/2023</a:t>
            </a:fld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BCCAC-68F1-40F9-9F1E-5EBDD2111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F4FEF-FC36-4B8A-B667-5AE26BB97B8C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679BE9-64C1-4294-A424-06B3C9F6D928}"/>
              </a:ext>
            </a:extLst>
          </p:cNvPr>
          <p:cNvSpPr txBox="1"/>
          <p:nvPr userDrawn="1"/>
        </p:nvSpPr>
        <p:spPr>
          <a:xfrm>
            <a:off x="3334763" y="6400412"/>
            <a:ext cx="5522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schemeClr val="bg1"/>
                </a:solidFill>
              </a:rPr>
              <a:t>dino.carpentras@gmail.com    -    www.dinocarp.com     -    twitter:@justaNormalDino</a:t>
            </a:r>
          </a:p>
        </p:txBody>
      </p:sp>
    </p:spTree>
    <p:extLst>
      <p:ext uri="{BB962C8B-B14F-4D97-AF65-F5344CB8AC3E}">
        <p14:creationId xmlns:p14="http://schemas.microsoft.com/office/powerpoint/2010/main" val="29114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732A4-15B3-CEA9-51B7-E76AD29A0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Intuitive </a:t>
            </a:r>
            <a:r>
              <a:rPr lang="it-IT" dirty="0" err="1"/>
              <a:t>meaning</a:t>
            </a:r>
            <a:endParaRPr lang="it-IT" dirty="0"/>
          </a:p>
        </p:txBody>
      </p:sp>
      <p:pic>
        <p:nvPicPr>
          <p:cNvPr id="12" name="Picture 11" descr="A picture containing light, dark&#10;&#10;Description automatically generated">
            <a:extLst>
              <a:ext uri="{FF2B5EF4-FFF2-40B4-BE49-F238E27FC236}">
                <a16:creationId xmlns:a16="http://schemas.microsoft.com/office/drawing/2014/main" id="{F4388EB9-1A58-13DA-03D7-7894A1CFA7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7" b="14118"/>
          <a:stretch/>
        </p:blipFill>
        <p:spPr>
          <a:xfrm flipV="1">
            <a:off x="421344" y="1937850"/>
            <a:ext cx="11349311" cy="414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91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CBD89-6FA6-3F59-39A3-D2402482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Connection with the </a:t>
            </a:r>
            <a:r>
              <a:rPr lang="it-IT" dirty="0" err="1"/>
              <a:t>neutrals</a:t>
            </a:r>
            <a:endParaRPr lang="it-IT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B245975-9A5D-BF90-6F64-D10C4BA65B12}"/>
              </a:ext>
            </a:extLst>
          </p:cNvPr>
          <p:cNvSpPr/>
          <p:nvPr/>
        </p:nvSpPr>
        <p:spPr>
          <a:xfrm>
            <a:off x="2952750" y="1642090"/>
            <a:ext cx="5765122" cy="43338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1359C7-005E-0179-2E52-2DC4D36DE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3177" y="1968702"/>
            <a:ext cx="5095970" cy="38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47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06BD4-53FC-43E7-A9C0-7AADF12DB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Also</a:t>
            </a:r>
            <a:r>
              <a:rPr lang="it-IT" dirty="0"/>
              <a:t> on </a:t>
            </a:r>
            <a:r>
              <a:rPr lang="it-IT" dirty="0" err="1"/>
              <a:t>evaluation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707E0-C13A-4F4D-ACC7-F0B4AC26D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Republican</a:t>
            </a:r>
            <a:r>
              <a:rPr lang="it-IT" dirty="0"/>
              <a:t> like more </a:t>
            </a:r>
            <a:r>
              <a:rPr lang="it-IT" dirty="0" err="1"/>
              <a:t>independents</a:t>
            </a:r>
            <a:endParaRPr lang="it-IT" dirty="0"/>
          </a:p>
          <a:p>
            <a:r>
              <a:rPr lang="it-IT" dirty="0" err="1"/>
              <a:t>Democrats</a:t>
            </a:r>
            <a:r>
              <a:rPr lang="it-IT" dirty="0"/>
              <a:t> like </a:t>
            </a:r>
            <a:r>
              <a:rPr lang="it-IT" dirty="0" err="1"/>
              <a:t>less</a:t>
            </a:r>
            <a:r>
              <a:rPr lang="it-IT" dirty="0"/>
              <a:t> </a:t>
            </a:r>
            <a:r>
              <a:rPr lang="it-IT" dirty="0" err="1"/>
              <a:t>independents</a:t>
            </a:r>
            <a:endParaRPr lang="it-IT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9CF15244-B907-4B48-B6B4-F6CAD38279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1" t="25438" r="59588" b="17685"/>
          <a:stretch/>
        </p:blipFill>
        <p:spPr>
          <a:xfrm>
            <a:off x="6304329" y="3428998"/>
            <a:ext cx="1485900" cy="2210039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9888CC2-68DD-4303-B008-51E5EBA8B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8" t="25931" r="44671" b="17192"/>
          <a:stretch/>
        </p:blipFill>
        <p:spPr>
          <a:xfrm>
            <a:off x="8433565" y="3428999"/>
            <a:ext cx="1485900" cy="221003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19D2E51-DE2F-4902-8D93-9C1DF4FE66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23817" r="76086" b="19306"/>
          <a:stretch/>
        </p:blipFill>
        <p:spPr>
          <a:xfrm>
            <a:off x="1684317" y="3429000"/>
            <a:ext cx="1485900" cy="2210039"/>
          </a:xfrm>
          <a:prstGeom prst="rect">
            <a:avLst/>
          </a:prstGeom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A530FEE4-21AC-40B7-B532-4F44ED511159}"/>
              </a:ext>
            </a:extLst>
          </p:cNvPr>
          <p:cNvSpPr/>
          <p:nvPr/>
        </p:nvSpPr>
        <p:spPr>
          <a:xfrm>
            <a:off x="7759083" y="4265773"/>
            <a:ext cx="674482" cy="319596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89C9B214-2E60-490E-BFB7-D8C49A450F99}"/>
              </a:ext>
            </a:extLst>
          </p:cNvPr>
          <p:cNvSpPr/>
          <p:nvPr/>
        </p:nvSpPr>
        <p:spPr>
          <a:xfrm>
            <a:off x="3170217" y="4265773"/>
            <a:ext cx="3102966" cy="319596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1626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4E919-AE83-C435-2388-C55EC3479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Meaning</a:t>
            </a:r>
            <a:r>
              <a:rPr lang="it-IT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9AF76-5200-2968-733F-0675F073D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You </a:t>
            </a:r>
            <a:r>
              <a:rPr lang="it-IT" dirty="0" err="1"/>
              <a:t>cannot</a:t>
            </a:r>
            <a:r>
              <a:rPr lang="it-IT" dirty="0"/>
              <a:t> express </a:t>
            </a:r>
            <a:r>
              <a:rPr lang="it-IT" dirty="0" err="1"/>
              <a:t>neutrality</a:t>
            </a:r>
            <a:endParaRPr lang="it-IT" dirty="0"/>
          </a:p>
          <a:p>
            <a:pPr lvl="1"/>
            <a:r>
              <a:rPr lang="it-IT" dirty="0"/>
              <a:t>Whatever you </a:t>
            </a:r>
            <a:r>
              <a:rPr lang="it-IT" dirty="0" err="1"/>
              <a:t>say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place you on one of the </a:t>
            </a:r>
            <a:r>
              <a:rPr lang="it-IT" dirty="0" err="1"/>
              <a:t>two</a:t>
            </a:r>
            <a:r>
              <a:rPr lang="it-IT" dirty="0"/>
              <a:t> sides of the fence</a:t>
            </a:r>
          </a:p>
        </p:txBody>
      </p:sp>
    </p:spTree>
    <p:extLst>
      <p:ext uri="{BB962C8B-B14F-4D97-AF65-F5344CB8AC3E}">
        <p14:creationId xmlns:p14="http://schemas.microsoft.com/office/powerpoint/2010/main" val="171376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B2020-2448-A633-3C25-8C21599E4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2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dirty="0"/>
              <a:t>How </a:t>
            </a:r>
            <a:r>
              <a:rPr lang="it-IT" dirty="0" err="1">
                <a:solidFill>
                  <a:schemeClr val="accent4"/>
                </a:solidFill>
              </a:rPr>
              <a:t>attitudes</a:t>
            </a:r>
            <a:r>
              <a:rPr lang="it-IT" dirty="0"/>
              <a:t> are </a:t>
            </a:r>
            <a:r>
              <a:rPr lang="it-IT" dirty="0" err="1"/>
              <a:t>linked</a:t>
            </a:r>
            <a:r>
              <a:rPr lang="it-IT" dirty="0"/>
              <a:t> by people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79D79CE-74CA-5CC2-2C1E-4F581ED04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" t="25423" r="77053" b="17700"/>
          <a:stretch/>
        </p:blipFill>
        <p:spPr>
          <a:xfrm>
            <a:off x="838200" y="1752831"/>
            <a:ext cx="590914" cy="878889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0348E449-B388-17A6-919B-3C6AABA74FA4}"/>
              </a:ext>
            </a:extLst>
          </p:cNvPr>
          <p:cNvSpPr/>
          <p:nvPr/>
        </p:nvSpPr>
        <p:spPr>
          <a:xfrm>
            <a:off x="1822206" y="1752831"/>
            <a:ext cx="1651246" cy="878889"/>
          </a:xfrm>
          <a:prstGeom prst="wedgeEllipseCallout">
            <a:avLst>
              <a:gd name="adj1" fmla="val -63745"/>
              <a:gd name="adj2" fmla="val -2032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E21FC97-5575-1FE4-3558-B9B7459E3320}"/>
              </a:ext>
            </a:extLst>
          </p:cNvPr>
          <p:cNvSpPr/>
          <p:nvPr/>
        </p:nvSpPr>
        <p:spPr>
          <a:xfrm>
            <a:off x="2079658" y="1943700"/>
            <a:ext cx="497149" cy="4971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666E69-C936-0FBD-3EA6-DA6FA336E23C}"/>
              </a:ext>
            </a:extLst>
          </p:cNvPr>
          <p:cNvSpPr/>
          <p:nvPr/>
        </p:nvSpPr>
        <p:spPr>
          <a:xfrm>
            <a:off x="2732167" y="1943700"/>
            <a:ext cx="497149" cy="49714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B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3391E61-C7A3-1005-07B2-48B41080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" t="25423" r="77053" b="17700"/>
          <a:stretch/>
        </p:blipFill>
        <p:spPr>
          <a:xfrm>
            <a:off x="838200" y="2822588"/>
            <a:ext cx="590914" cy="878889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AEEE0B39-8F60-86B6-5B46-8E328B318CDF}"/>
              </a:ext>
            </a:extLst>
          </p:cNvPr>
          <p:cNvSpPr/>
          <p:nvPr/>
        </p:nvSpPr>
        <p:spPr>
          <a:xfrm>
            <a:off x="1822206" y="2822588"/>
            <a:ext cx="1651246" cy="878889"/>
          </a:xfrm>
          <a:prstGeom prst="wedgeEllipseCallout">
            <a:avLst>
              <a:gd name="adj1" fmla="val -63745"/>
              <a:gd name="adj2" fmla="val -2032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0BADC5-762F-979C-9C20-CD1C8015821C}"/>
              </a:ext>
            </a:extLst>
          </p:cNvPr>
          <p:cNvSpPr/>
          <p:nvPr/>
        </p:nvSpPr>
        <p:spPr>
          <a:xfrm>
            <a:off x="2079658" y="3013457"/>
            <a:ext cx="497149" cy="4971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A7FDA2C-0060-DF84-B9B5-9D37AC0E982D}"/>
              </a:ext>
            </a:extLst>
          </p:cNvPr>
          <p:cNvSpPr/>
          <p:nvPr/>
        </p:nvSpPr>
        <p:spPr>
          <a:xfrm>
            <a:off x="2732167" y="3013457"/>
            <a:ext cx="497149" cy="49714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B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882261DB-EFD5-B432-FF41-D124A58EB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" t="25423" r="77053" b="17700"/>
          <a:stretch/>
        </p:blipFill>
        <p:spPr>
          <a:xfrm>
            <a:off x="838200" y="3892345"/>
            <a:ext cx="590914" cy="878889"/>
          </a:xfrm>
          <a:prstGeom prst="rect">
            <a:avLst/>
          </a:prstGeom>
        </p:spPr>
      </p:pic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AD3AA40F-D490-6571-EA85-FA77D6AFBD07}"/>
              </a:ext>
            </a:extLst>
          </p:cNvPr>
          <p:cNvSpPr/>
          <p:nvPr/>
        </p:nvSpPr>
        <p:spPr>
          <a:xfrm>
            <a:off x="1822206" y="3892345"/>
            <a:ext cx="1651246" cy="878889"/>
          </a:xfrm>
          <a:prstGeom prst="wedgeEllipseCallout">
            <a:avLst>
              <a:gd name="adj1" fmla="val -63745"/>
              <a:gd name="adj2" fmla="val -2032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AE37C01-82F6-C947-61D5-9C18AE676836}"/>
              </a:ext>
            </a:extLst>
          </p:cNvPr>
          <p:cNvSpPr/>
          <p:nvPr/>
        </p:nvSpPr>
        <p:spPr>
          <a:xfrm>
            <a:off x="2079658" y="4083214"/>
            <a:ext cx="497149" cy="4971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BBC32EF-9EF1-D898-1563-3911FB6FDA5C}"/>
              </a:ext>
            </a:extLst>
          </p:cNvPr>
          <p:cNvSpPr/>
          <p:nvPr/>
        </p:nvSpPr>
        <p:spPr>
          <a:xfrm>
            <a:off x="2732167" y="4083214"/>
            <a:ext cx="497149" cy="49714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B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2A7DE258-13DA-1BD8-BE88-596902ED6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" t="25423" r="77053" b="17700"/>
          <a:stretch/>
        </p:blipFill>
        <p:spPr>
          <a:xfrm>
            <a:off x="838200" y="4962102"/>
            <a:ext cx="590914" cy="878889"/>
          </a:xfrm>
          <a:prstGeom prst="rect">
            <a:avLst/>
          </a:prstGeom>
        </p:spPr>
      </p:pic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C859E7E6-223F-0D83-DAF6-3645ABFC2CEA}"/>
              </a:ext>
            </a:extLst>
          </p:cNvPr>
          <p:cNvSpPr/>
          <p:nvPr/>
        </p:nvSpPr>
        <p:spPr>
          <a:xfrm>
            <a:off x="1822206" y="4962102"/>
            <a:ext cx="1651246" cy="878889"/>
          </a:xfrm>
          <a:prstGeom prst="wedgeEllipseCallout">
            <a:avLst>
              <a:gd name="adj1" fmla="val -63745"/>
              <a:gd name="adj2" fmla="val -2032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80FE4FD-CEBB-25EA-A08C-BF45907952A7}"/>
              </a:ext>
            </a:extLst>
          </p:cNvPr>
          <p:cNvSpPr/>
          <p:nvPr/>
        </p:nvSpPr>
        <p:spPr>
          <a:xfrm>
            <a:off x="2079658" y="5152971"/>
            <a:ext cx="497149" cy="4971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F819ACA-C00C-E37E-1B76-AA1E9205543A}"/>
              </a:ext>
            </a:extLst>
          </p:cNvPr>
          <p:cNvSpPr/>
          <p:nvPr/>
        </p:nvSpPr>
        <p:spPr>
          <a:xfrm>
            <a:off x="2732167" y="5152971"/>
            <a:ext cx="497149" cy="49714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304366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B2020-2448-A633-3C25-8C21599E4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2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dirty="0"/>
              <a:t>How </a:t>
            </a:r>
            <a:r>
              <a:rPr lang="it-IT" dirty="0" err="1"/>
              <a:t>attitudes</a:t>
            </a:r>
            <a:r>
              <a:rPr lang="it-IT" dirty="0"/>
              <a:t> are </a:t>
            </a:r>
            <a:r>
              <a:rPr lang="it-IT" dirty="0" err="1"/>
              <a:t>linked</a:t>
            </a:r>
            <a:r>
              <a:rPr lang="it-IT" dirty="0"/>
              <a:t> by people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79D79CE-74CA-5CC2-2C1E-4F581ED04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" t="25423" r="77053" b="17700"/>
          <a:stretch/>
        </p:blipFill>
        <p:spPr>
          <a:xfrm>
            <a:off x="838200" y="1752831"/>
            <a:ext cx="590914" cy="878889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0348E449-B388-17A6-919B-3C6AABA74FA4}"/>
              </a:ext>
            </a:extLst>
          </p:cNvPr>
          <p:cNvSpPr/>
          <p:nvPr/>
        </p:nvSpPr>
        <p:spPr>
          <a:xfrm>
            <a:off x="1822206" y="1752831"/>
            <a:ext cx="1651246" cy="878889"/>
          </a:xfrm>
          <a:prstGeom prst="wedgeEllipseCallout">
            <a:avLst>
              <a:gd name="adj1" fmla="val -63745"/>
              <a:gd name="adj2" fmla="val -2032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E21FC97-5575-1FE4-3558-B9B7459E3320}"/>
              </a:ext>
            </a:extLst>
          </p:cNvPr>
          <p:cNvSpPr/>
          <p:nvPr/>
        </p:nvSpPr>
        <p:spPr>
          <a:xfrm>
            <a:off x="2079658" y="1943700"/>
            <a:ext cx="497149" cy="4971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666E69-C936-0FBD-3EA6-DA6FA336E23C}"/>
              </a:ext>
            </a:extLst>
          </p:cNvPr>
          <p:cNvSpPr/>
          <p:nvPr/>
        </p:nvSpPr>
        <p:spPr>
          <a:xfrm>
            <a:off x="2732167" y="1943700"/>
            <a:ext cx="497149" cy="49714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B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3391E61-C7A3-1005-07B2-48B41080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" t="25423" r="77053" b="17700"/>
          <a:stretch/>
        </p:blipFill>
        <p:spPr>
          <a:xfrm>
            <a:off x="838200" y="2822588"/>
            <a:ext cx="590914" cy="878889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AEEE0B39-8F60-86B6-5B46-8E328B318CDF}"/>
              </a:ext>
            </a:extLst>
          </p:cNvPr>
          <p:cNvSpPr/>
          <p:nvPr/>
        </p:nvSpPr>
        <p:spPr>
          <a:xfrm>
            <a:off x="1822206" y="2822588"/>
            <a:ext cx="1651246" cy="878889"/>
          </a:xfrm>
          <a:prstGeom prst="wedgeEllipseCallout">
            <a:avLst>
              <a:gd name="adj1" fmla="val -63745"/>
              <a:gd name="adj2" fmla="val -2032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0BADC5-762F-979C-9C20-CD1C8015821C}"/>
              </a:ext>
            </a:extLst>
          </p:cNvPr>
          <p:cNvSpPr/>
          <p:nvPr/>
        </p:nvSpPr>
        <p:spPr>
          <a:xfrm>
            <a:off x="2079658" y="3013457"/>
            <a:ext cx="497149" cy="4971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A7FDA2C-0060-DF84-B9B5-9D37AC0E982D}"/>
              </a:ext>
            </a:extLst>
          </p:cNvPr>
          <p:cNvSpPr/>
          <p:nvPr/>
        </p:nvSpPr>
        <p:spPr>
          <a:xfrm>
            <a:off x="2732167" y="3013457"/>
            <a:ext cx="497149" cy="49714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B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882261DB-EFD5-B432-FF41-D124A58EB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" t="25423" r="77053" b="17700"/>
          <a:stretch/>
        </p:blipFill>
        <p:spPr>
          <a:xfrm>
            <a:off x="838200" y="3892345"/>
            <a:ext cx="590914" cy="878889"/>
          </a:xfrm>
          <a:prstGeom prst="rect">
            <a:avLst/>
          </a:prstGeom>
        </p:spPr>
      </p:pic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AD3AA40F-D490-6571-EA85-FA77D6AFBD07}"/>
              </a:ext>
            </a:extLst>
          </p:cNvPr>
          <p:cNvSpPr/>
          <p:nvPr/>
        </p:nvSpPr>
        <p:spPr>
          <a:xfrm>
            <a:off x="1822206" y="3892345"/>
            <a:ext cx="1651246" cy="878889"/>
          </a:xfrm>
          <a:prstGeom prst="wedgeEllipseCallout">
            <a:avLst>
              <a:gd name="adj1" fmla="val -63745"/>
              <a:gd name="adj2" fmla="val -2032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AE37C01-82F6-C947-61D5-9C18AE676836}"/>
              </a:ext>
            </a:extLst>
          </p:cNvPr>
          <p:cNvSpPr/>
          <p:nvPr/>
        </p:nvSpPr>
        <p:spPr>
          <a:xfrm>
            <a:off x="2079658" y="4083214"/>
            <a:ext cx="497149" cy="4971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BBC32EF-9EF1-D898-1563-3911FB6FDA5C}"/>
              </a:ext>
            </a:extLst>
          </p:cNvPr>
          <p:cNvSpPr/>
          <p:nvPr/>
        </p:nvSpPr>
        <p:spPr>
          <a:xfrm>
            <a:off x="2732167" y="4083214"/>
            <a:ext cx="497149" cy="49714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B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2A7DE258-13DA-1BD8-BE88-596902ED6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" t="25423" r="77053" b="17700"/>
          <a:stretch/>
        </p:blipFill>
        <p:spPr>
          <a:xfrm>
            <a:off x="838200" y="4962102"/>
            <a:ext cx="590914" cy="878889"/>
          </a:xfrm>
          <a:prstGeom prst="rect">
            <a:avLst/>
          </a:prstGeom>
        </p:spPr>
      </p:pic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C859E7E6-223F-0D83-DAF6-3645ABFC2CEA}"/>
              </a:ext>
            </a:extLst>
          </p:cNvPr>
          <p:cNvSpPr/>
          <p:nvPr/>
        </p:nvSpPr>
        <p:spPr>
          <a:xfrm>
            <a:off x="1822206" y="4962102"/>
            <a:ext cx="1651246" cy="878889"/>
          </a:xfrm>
          <a:prstGeom prst="wedgeEllipseCallout">
            <a:avLst>
              <a:gd name="adj1" fmla="val -63745"/>
              <a:gd name="adj2" fmla="val -2032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80FE4FD-CEBB-25EA-A08C-BF45907952A7}"/>
              </a:ext>
            </a:extLst>
          </p:cNvPr>
          <p:cNvSpPr/>
          <p:nvPr/>
        </p:nvSpPr>
        <p:spPr>
          <a:xfrm>
            <a:off x="2079658" y="5152971"/>
            <a:ext cx="497149" cy="4971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F819ACA-C00C-E37E-1B76-AA1E9205543A}"/>
              </a:ext>
            </a:extLst>
          </p:cNvPr>
          <p:cNvSpPr/>
          <p:nvPr/>
        </p:nvSpPr>
        <p:spPr>
          <a:xfrm>
            <a:off x="2732167" y="5152971"/>
            <a:ext cx="497149" cy="49714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33B911CA-AD8E-5475-B3B0-CA457A2444C7}"/>
              </a:ext>
            </a:extLst>
          </p:cNvPr>
          <p:cNvSpPr/>
          <p:nvPr/>
        </p:nvSpPr>
        <p:spPr>
          <a:xfrm>
            <a:off x="5094209" y="3013457"/>
            <a:ext cx="727969" cy="878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3444DF-1EB3-C991-64FD-CCD5841FC8F2}"/>
              </a:ext>
            </a:extLst>
          </p:cNvPr>
          <p:cNvSpPr/>
          <p:nvPr/>
        </p:nvSpPr>
        <p:spPr>
          <a:xfrm>
            <a:off x="7554801" y="3296249"/>
            <a:ext cx="1091763" cy="209137"/>
          </a:xfrm>
          <a:prstGeom prst="rect">
            <a:avLst/>
          </a:prstGeom>
          <a:solidFill>
            <a:srgbClr val="FFDB6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6A693BC-59B5-CC0C-3484-E6FAC57FF40C}"/>
              </a:ext>
            </a:extLst>
          </p:cNvPr>
          <p:cNvSpPr/>
          <p:nvPr/>
        </p:nvSpPr>
        <p:spPr>
          <a:xfrm>
            <a:off x="6733807" y="2883118"/>
            <a:ext cx="1091763" cy="109176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E6658D7-27F8-4721-F78C-A2E7B0C540C1}"/>
              </a:ext>
            </a:extLst>
          </p:cNvPr>
          <p:cNvSpPr/>
          <p:nvPr/>
        </p:nvSpPr>
        <p:spPr>
          <a:xfrm>
            <a:off x="8362860" y="2878490"/>
            <a:ext cx="1091763" cy="109176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dirty="0">
                <a:solidFill>
                  <a:srgbClr val="00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4078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B2020-2448-A633-3C25-8C21599E4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2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dirty="0"/>
              <a:t>How </a:t>
            </a:r>
            <a:r>
              <a:rPr lang="it-IT" dirty="0" err="1"/>
              <a:t>attitudes</a:t>
            </a:r>
            <a:r>
              <a:rPr lang="it-IT" dirty="0"/>
              <a:t> are </a:t>
            </a:r>
            <a:r>
              <a:rPr lang="it-IT" dirty="0" err="1"/>
              <a:t>linked</a:t>
            </a:r>
            <a:r>
              <a:rPr lang="it-IT" dirty="0"/>
              <a:t> by people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79D79CE-74CA-5CC2-2C1E-4F581ED04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" t="25423" r="77053" b="17700"/>
          <a:stretch/>
        </p:blipFill>
        <p:spPr>
          <a:xfrm>
            <a:off x="838200" y="1752831"/>
            <a:ext cx="590914" cy="878889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0348E449-B388-17A6-919B-3C6AABA74FA4}"/>
              </a:ext>
            </a:extLst>
          </p:cNvPr>
          <p:cNvSpPr/>
          <p:nvPr/>
        </p:nvSpPr>
        <p:spPr>
          <a:xfrm>
            <a:off x="1822206" y="1752831"/>
            <a:ext cx="1651246" cy="878889"/>
          </a:xfrm>
          <a:prstGeom prst="wedgeEllipseCallout">
            <a:avLst>
              <a:gd name="adj1" fmla="val -63745"/>
              <a:gd name="adj2" fmla="val -2032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E21FC97-5575-1FE4-3558-B9B7459E3320}"/>
              </a:ext>
            </a:extLst>
          </p:cNvPr>
          <p:cNvSpPr/>
          <p:nvPr/>
        </p:nvSpPr>
        <p:spPr>
          <a:xfrm>
            <a:off x="2079658" y="1943700"/>
            <a:ext cx="497149" cy="4971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666E69-C936-0FBD-3EA6-DA6FA336E23C}"/>
              </a:ext>
            </a:extLst>
          </p:cNvPr>
          <p:cNvSpPr/>
          <p:nvPr/>
        </p:nvSpPr>
        <p:spPr>
          <a:xfrm>
            <a:off x="2732167" y="1943700"/>
            <a:ext cx="497149" cy="49714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B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3391E61-C7A3-1005-07B2-48B41080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" t="25423" r="77053" b="17700"/>
          <a:stretch/>
        </p:blipFill>
        <p:spPr>
          <a:xfrm>
            <a:off x="838200" y="2822588"/>
            <a:ext cx="590914" cy="878889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AEEE0B39-8F60-86B6-5B46-8E328B318CDF}"/>
              </a:ext>
            </a:extLst>
          </p:cNvPr>
          <p:cNvSpPr/>
          <p:nvPr/>
        </p:nvSpPr>
        <p:spPr>
          <a:xfrm>
            <a:off x="1822206" y="2822588"/>
            <a:ext cx="1651246" cy="878889"/>
          </a:xfrm>
          <a:prstGeom prst="wedgeEllipseCallout">
            <a:avLst>
              <a:gd name="adj1" fmla="val -63745"/>
              <a:gd name="adj2" fmla="val -2032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0BADC5-762F-979C-9C20-CD1C8015821C}"/>
              </a:ext>
            </a:extLst>
          </p:cNvPr>
          <p:cNvSpPr/>
          <p:nvPr/>
        </p:nvSpPr>
        <p:spPr>
          <a:xfrm>
            <a:off x="2079658" y="3013457"/>
            <a:ext cx="497149" cy="4971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A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882261DB-EFD5-B432-FF41-D124A58EB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" t="25423" r="77053" b="17700"/>
          <a:stretch/>
        </p:blipFill>
        <p:spPr>
          <a:xfrm>
            <a:off x="838200" y="3892345"/>
            <a:ext cx="590914" cy="878889"/>
          </a:xfrm>
          <a:prstGeom prst="rect">
            <a:avLst/>
          </a:prstGeom>
        </p:spPr>
      </p:pic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AD3AA40F-D490-6571-EA85-FA77D6AFBD07}"/>
              </a:ext>
            </a:extLst>
          </p:cNvPr>
          <p:cNvSpPr/>
          <p:nvPr/>
        </p:nvSpPr>
        <p:spPr>
          <a:xfrm>
            <a:off x="1822206" y="3892345"/>
            <a:ext cx="1651246" cy="878889"/>
          </a:xfrm>
          <a:prstGeom prst="wedgeEllipseCallout">
            <a:avLst>
              <a:gd name="adj1" fmla="val -63745"/>
              <a:gd name="adj2" fmla="val -2032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BBC32EF-9EF1-D898-1563-3911FB6FDA5C}"/>
              </a:ext>
            </a:extLst>
          </p:cNvPr>
          <p:cNvSpPr/>
          <p:nvPr/>
        </p:nvSpPr>
        <p:spPr>
          <a:xfrm>
            <a:off x="2732167" y="4083214"/>
            <a:ext cx="497149" cy="49714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B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2A7DE258-13DA-1BD8-BE88-596902ED6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" t="25423" r="77053" b="17700"/>
          <a:stretch/>
        </p:blipFill>
        <p:spPr>
          <a:xfrm>
            <a:off x="838200" y="4962102"/>
            <a:ext cx="590914" cy="878889"/>
          </a:xfrm>
          <a:prstGeom prst="rect">
            <a:avLst/>
          </a:prstGeom>
        </p:spPr>
      </p:pic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C859E7E6-223F-0D83-DAF6-3645ABFC2CEA}"/>
              </a:ext>
            </a:extLst>
          </p:cNvPr>
          <p:cNvSpPr/>
          <p:nvPr/>
        </p:nvSpPr>
        <p:spPr>
          <a:xfrm>
            <a:off x="1822206" y="4962102"/>
            <a:ext cx="1651246" cy="878889"/>
          </a:xfrm>
          <a:prstGeom prst="wedgeEllipseCallout">
            <a:avLst>
              <a:gd name="adj1" fmla="val -63745"/>
              <a:gd name="adj2" fmla="val -2032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80FE4FD-CEBB-25EA-A08C-BF45907952A7}"/>
              </a:ext>
            </a:extLst>
          </p:cNvPr>
          <p:cNvSpPr/>
          <p:nvPr/>
        </p:nvSpPr>
        <p:spPr>
          <a:xfrm>
            <a:off x="2079658" y="5152971"/>
            <a:ext cx="497149" cy="4971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F819ACA-C00C-E37E-1B76-AA1E9205543A}"/>
              </a:ext>
            </a:extLst>
          </p:cNvPr>
          <p:cNvSpPr/>
          <p:nvPr/>
        </p:nvSpPr>
        <p:spPr>
          <a:xfrm>
            <a:off x="2732167" y="5152971"/>
            <a:ext cx="497149" cy="49714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B8B2941A-ACCC-374B-DF1F-4BE8BF00730B}"/>
              </a:ext>
            </a:extLst>
          </p:cNvPr>
          <p:cNvSpPr/>
          <p:nvPr/>
        </p:nvSpPr>
        <p:spPr>
          <a:xfrm>
            <a:off x="4588182" y="3040732"/>
            <a:ext cx="727969" cy="878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76CE576-44BA-BEC5-867D-EFB58F12F08B}"/>
              </a:ext>
            </a:extLst>
          </p:cNvPr>
          <p:cNvSpPr/>
          <p:nvPr/>
        </p:nvSpPr>
        <p:spPr>
          <a:xfrm>
            <a:off x="6525087" y="3293616"/>
            <a:ext cx="3844707" cy="62144"/>
          </a:xfrm>
          <a:prstGeom prst="rect">
            <a:avLst/>
          </a:prstGeom>
          <a:solidFill>
            <a:srgbClr val="FFDB6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BBD52BC-7104-2032-DB70-1245F4860F39}"/>
              </a:ext>
            </a:extLst>
          </p:cNvPr>
          <p:cNvSpPr/>
          <p:nvPr/>
        </p:nvSpPr>
        <p:spPr>
          <a:xfrm>
            <a:off x="5560572" y="2747734"/>
            <a:ext cx="1091763" cy="109176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0AAFBB2-83F1-16E9-B856-C6360E09F626}"/>
              </a:ext>
            </a:extLst>
          </p:cNvPr>
          <p:cNvSpPr/>
          <p:nvPr/>
        </p:nvSpPr>
        <p:spPr>
          <a:xfrm>
            <a:off x="10237911" y="2778806"/>
            <a:ext cx="1091763" cy="109176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dirty="0">
                <a:solidFill>
                  <a:srgbClr val="00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195698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B2020-2448-A633-3C25-8C21599E4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2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dirty="0"/>
              <a:t>How </a:t>
            </a:r>
            <a:r>
              <a:rPr lang="it-IT" dirty="0" err="1"/>
              <a:t>attitudes</a:t>
            </a:r>
            <a:r>
              <a:rPr lang="it-IT" dirty="0"/>
              <a:t> are </a:t>
            </a:r>
            <a:r>
              <a:rPr lang="it-IT" dirty="0" err="1"/>
              <a:t>linked</a:t>
            </a:r>
            <a:r>
              <a:rPr lang="it-IT" dirty="0"/>
              <a:t> by people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79D79CE-74CA-5CC2-2C1E-4F581ED04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" t="25423" r="77053" b="17700"/>
          <a:stretch/>
        </p:blipFill>
        <p:spPr>
          <a:xfrm>
            <a:off x="838200" y="1752831"/>
            <a:ext cx="590914" cy="878889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0348E449-B388-17A6-919B-3C6AABA74FA4}"/>
              </a:ext>
            </a:extLst>
          </p:cNvPr>
          <p:cNvSpPr/>
          <p:nvPr/>
        </p:nvSpPr>
        <p:spPr>
          <a:xfrm>
            <a:off x="1822206" y="1752831"/>
            <a:ext cx="1651246" cy="878889"/>
          </a:xfrm>
          <a:prstGeom prst="wedgeEllipseCallout">
            <a:avLst>
              <a:gd name="adj1" fmla="val -63745"/>
              <a:gd name="adj2" fmla="val -2032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E21FC97-5575-1FE4-3558-B9B7459E3320}"/>
              </a:ext>
            </a:extLst>
          </p:cNvPr>
          <p:cNvSpPr/>
          <p:nvPr/>
        </p:nvSpPr>
        <p:spPr>
          <a:xfrm>
            <a:off x="2079658" y="1943700"/>
            <a:ext cx="497149" cy="4971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666E69-C936-0FBD-3EA6-DA6FA336E23C}"/>
              </a:ext>
            </a:extLst>
          </p:cNvPr>
          <p:cNvSpPr/>
          <p:nvPr/>
        </p:nvSpPr>
        <p:spPr>
          <a:xfrm>
            <a:off x="2732167" y="1943700"/>
            <a:ext cx="497149" cy="49714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B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3391E61-C7A3-1005-07B2-48B41080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" t="25423" r="77053" b="17700"/>
          <a:stretch/>
        </p:blipFill>
        <p:spPr>
          <a:xfrm>
            <a:off x="838200" y="2822588"/>
            <a:ext cx="590914" cy="878889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AEEE0B39-8F60-86B6-5B46-8E328B318CDF}"/>
              </a:ext>
            </a:extLst>
          </p:cNvPr>
          <p:cNvSpPr/>
          <p:nvPr/>
        </p:nvSpPr>
        <p:spPr>
          <a:xfrm>
            <a:off x="1822206" y="2822588"/>
            <a:ext cx="1651246" cy="878889"/>
          </a:xfrm>
          <a:prstGeom prst="wedgeEllipseCallout">
            <a:avLst>
              <a:gd name="adj1" fmla="val -63745"/>
              <a:gd name="adj2" fmla="val -2032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0BADC5-762F-979C-9C20-CD1C8015821C}"/>
              </a:ext>
            </a:extLst>
          </p:cNvPr>
          <p:cNvSpPr/>
          <p:nvPr/>
        </p:nvSpPr>
        <p:spPr>
          <a:xfrm>
            <a:off x="2079658" y="3013457"/>
            <a:ext cx="497149" cy="4971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A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882261DB-EFD5-B432-FF41-D124A58EB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" t="25423" r="77053" b="17700"/>
          <a:stretch/>
        </p:blipFill>
        <p:spPr>
          <a:xfrm>
            <a:off x="838200" y="3892345"/>
            <a:ext cx="590914" cy="878889"/>
          </a:xfrm>
          <a:prstGeom prst="rect">
            <a:avLst/>
          </a:prstGeom>
        </p:spPr>
      </p:pic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AD3AA40F-D490-6571-EA85-FA77D6AFBD07}"/>
              </a:ext>
            </a:extLst>
          </p:cNvPr>
          <p:cNvSpPr/>
          <p:nvPr/>
        </p:nvSpPr>
        <p:spPr>
          <a:xfrm>
            <a:off x="1822206" y="3892345"/>
            <a:ext cx="1651246" cy="878889"/>
          </a:xfrm>
          <a:prstGeom prst="wedgeEllipseCallout">
            <a:avLst>
              <a:gd name="adj1" fmla="val -63745"/>
              <a:gd name="adj2" fmla="val -2032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BBC32EF-9EF1-D898-1563-3911FB6FDA5C}"/>
              </a:ext>
            </a:extLst>
          </p:cNvPr>
          <p:cNvSpPr/>
          <p:nvPr/>
        </p:nvSpPr>
        <p:spPr>
          <a:xfrm>
            <a:off x="2732167" y="4083214"/>
            <a:ext cx="497149" cy="49714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0000"/>
                </a:solidFill>
              </a:rPr>
              <a:t>B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2A7DE258-13DA-1BD8-BE88-596902ED6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" t="25423" r="77053" b="17700"/>
          <a:stretch/>
        </p:blipFill>
        <p:spPr>
          <a:xfrm>
            <a:off x="838200" y="4962102"/>
            <a:ext cx="590914" cy="878889"/>
          </a:xfrm>
          <a:prstGeom prst="rect">
            <a:avLst/>
          </a:prstGeom>
        </p:spPr>
      </p:pic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C859E7E6-223F-0D83-DAF6-3645ABFC2CEA}"/>
              </a:ext>
            </a:extLst>
          </p:cNvPr>
          <p:cNvSpPr/>
          <p:nvPr/>
        </p:nvSpPr>
        <p:spPr>
          <a:xfrm>
            <a:off x="1822206" y="4962102"/>
            <a:ext cx="1651246" cy="878889"/>
          </a:xfrm>
          <a:prstGeom prst="wedgeEllipseCallout">
            <a:avLst>
              <a:gd name="adj1" fmla="val -63745"/>
              <a:gd name="adj2" fmla="val -2032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B8B2941A-ACCC-374B-DF1F-4BE8BF00730B}"/>
              </a:ext>
            </a:extLst>
          </p:cNvPr>
          <p:cNvSpPr/>
          <p:nvPr/>
        </p:nvSpPr>
        <p:spPr>
          <a:xfrm>
            <a:off x="4066966" y="2989555"/>
            <a:ext cx="727969" cy="878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BBD52BC-7104-2032-DB70-1245F4860F39}"/>
              </a:ext>
            </a:extLst>
          </p:cNvPr>
          <p:cNvSpPr/>
          <p:nvPr/>
        </p:nvSpPr>
        <p:spPr>
          <a:xfrm>
            <a:off x="5138201" y="2883117"/>
            <a:ext cx="1091763" cy="109176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0AAFBB2-83F1-16E9-B856-C6360E09F626}"/>
              </a:ext>
            </a:extLst>
          </p:cNvPr>
          <p:cNvSpPr/>
          <p:nvPr/>
        </p:nvSpPr>
        <p:spPr>
          <a:xfrm>
            <a:off x="10903735" y="2883117"/>
            <a:ext cx="1091763" cy="109176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dirty="0">
                <a:solidFill>
                  <a:srgbClr val="00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32946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05639-6F91-B80B-A16C-F07C8C689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Example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771DC-48DF-0E82-F7B4-94559F5F2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9CFEC1-0603-4CCE-88D3-A6AB92C14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010269" y="2388094"/>
            <a:ext cx="8171462" cy="273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12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A52E2-704E-A1C6-B2C1-0CDF2C44A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Application: </a:t>
            </a:r>
            <a:r>
              <a:rPr lang="it-IT" dirty="0" err="1"/>
              <a:t>polarization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9F3CA-CB47-5254-2EA9-19A16508F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Monodimensionality</a:t>
            </a:r>
            <a:endParaRPr lang="it-IT" dirty="0"/>
          </a:p>
          <a:p>
            <a:r>
              <a:rPr lang="it-IT" dirty="0" err="1"/>
              <a:t>Partisanship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6008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light, dark&#10;&#10;Description automatically generated">
            <a:extLst>
              <a:ext uri="{FF2B5EF4-FFF2-40B4-BE49-F238E27FC236}">
                <a16:creationId xmlns:a16="http://schemas.microsoft.com/office/drawing/2014/main" id="{8A55431F-F20C-0F73-8081-C945B77C5D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7" b="14118"/>
          <a:stretch/>
        </p:blipFill>
        <p:spPr>
          <a:xfrm flipV="1">
            <a:off x="421344" y="1358992"/>
            <a:ext cx="11349311" cy="4146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B84897-A399-4DE9-B8E9-5AEB38BC3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Neutrality</a:t>
            </a:r>
            <a:endParaRPr lang="it-I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9C3D7E-8DAF-5810-C9D6-2E7CCFFF7BB0}"/>
              </a:ext>
            </a:extLst>
          </p:cNvPr>
          <p:cNvSpPr txBox="1"/>
          <p:nvPr/>
        </p:nvSpPr>
        <p:spPr>
          <a:xfrm>
            <a:off x="350122" y="2453334"/>
            <a:ext cx="2130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it-IT" b="1" dirty="0">
                <a:solidFill>
                  <a:srgbClr val="1109FA"/>
                </a:solidFill>
              </a:rPr>
              <a:t>Democrat </a:t>
            </a:r>
            <a:r>
              <a:rPr lang="it-IT" b="1" dirty="0" err="1">
                <a:solidFill>
                  <a:srgbClr val="1109FA"/>
                </a:solidFill>
              </a:rPr>
              <a:t>att.s</a:t>
            </a:r>
            <a:endParaRPr lang="it-IT" b="1" dirty="0">
              <a:solidFill>
                <a:srgbClr val="1109FA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2F30AE-6E06-1D0B-8EAC-BCEEAFEBDAF2}"/>
              </a:ext>
            </a:extLst>
          </p:cNvPr>
          <p:cNvSpPr txBox="1"/>
          <p:nvPr/>
        </p:nvSpPr>
        <p:spPr>
          <a:xfrm>
            <a:off x="8094103" y="132135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it-IT" b="1" dirty="0" err="1">
                <a:solidFill>
                  <a:srgbClr val="868686"/>
                </a:solidFill>
              </a:rPr>
              <a:t>Neutral</a:t>
            </a:r>
            <a:r>
              <a:rPr lang="it-IT" b="1" dirty="0">
                <a:solidFill>
                  <a:srgbClr val="868686"/>
                </a:solidFill>
              </a:rPr>
              <a:t> </a:t>
            </a:r>
            <a:r>
              <a:rPr lang="it-IT" b="1" dirty="0" err="1">
                <a:solidFill>
                  <a:srgbClr val="868686"/>
                </a:solidFill>
              </a:rPr>
              <a:t>att.s</a:t>
            </a:r>
            <a:endParaRPr lang="it-IT" b="1" dirty="0">
              <a:solidFill>
                <a:srgbClr val="868686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DBCD61-422B-CD17-7DAF-48005430E8FA}"/>
              </a:ext>
            </a:extLst>
          </p:cNvPr>
          <p:cNvSpPr txBox="1"/>
          <p:nvPr/>
        </p:nvSpPr>
        <p:spPr>
          <a:xfrm>
            <a:off x="9697915" y="5129676"/>
            <a:ext cx="2258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it-IT" b="1" dirty="0" err="1">
                <a:solidFill>
                  <a:srgbClr val="FF0000"/>
                </a:solidFill>
              </a:rPr>
              <a:t>Republican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att.s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074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light, dark&#10;&#10;Description automatically generated">
            <a:extLst>
              <a:ext uri="{FF2B5EF4-FFF2-40B4-BE49-F238E27FC236}">
                <a16:creationId xmlns:a16="http://schemas.microsoft.com/office/drawing/2014/main" id="{8A55431F-F20C-0F73-8081-C945B77C5D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7" b="14118"/>
          <a:stretch/>
        </p:blipFill>
        <p:spPr>
          <a:xfrm flipV="1">
            <a:off x="421344" y="1358992"/>
            <a:ext cx="11349311" cy="414695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F2A29BA-FABF-0845-7ED7-B6BCBD5721FC}"/>
              </a:ext>
            </a:extLst>
          </p:cNvPr>
          <p:cNvSpPr/>
          <p:nvPr/>
        </p:nvSpPr>
        <p:spPr>
          <a:xfrm>
            <a:off x="6410666" y="1636023"/>
            <a:ext cx="4963168" cy="3643726"/>
          </a:xfrm>
          <a:prstGeom prst="roundRect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B84897-A399-4DE9-B8E9-5AEB38BC3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Neutrality</a:t>
            </a:r>
            <a:endParaRPr lang="it-I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9C3D7E-8DAF-5810-C9D6-2E7CCFFF7BB0}"/>
              </a:ext>
            </a:extLst>
          </p:cNvPr>
          <p:cNvSpPr txBox="1"/>
          <p:nvPr/>
        </p:nvSpPr>
        <p:spPr>
          <a:xfrm>
            <a:off x="350122" y="2453334"/>
            <a:ext cx="2130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it-IT" b="1" dirty="0">
                <a:solidFill>
                  <a:srgbClr val="1109FA"/>
                </a:solidFill>
              </a:rPr>
              <a:t>Democrat </a:t>
            </a:r>
            <a:r>
              <a:rPr lang="it-IT" b="1" dirty="0" err="1">
                <a:solidFill>
                  <a:srgbClr val="1109FA"/>
                </a:solidFill>
              </a:rPr>
              <a:t>att.s</a:t>
            </a:r>
            <a:endParaRPr lang="it-IT" b="1" dirty="0">
              <a:solidFill>
                <a:srgbClr val="1109FA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2F30AE-6E06-1D0B-8EAC-BCEEAFEBDAF2}"/>
              </a:ext>
            </a:extLst>
          </p:cNvPr>
          <p:cNvSpPr txBox="1"/>
          <p:nvPr/>
        </p:nvSpPr>
        <p:spPr>
          <a:xfrm>
            <a:off x="8094103" y="132135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it-IT" b="1" dirty="0" err="1">
                <a:solidFill>
                  <a:srgbClr val="868686"/>
                </a:solidFill>
              </a:rPr>
              <a:t>Neutral</a:t>
            </a:r>
            <a:r>
              <a:rPr lang="it-IT" b="1" dirty="0">
                <a:solidFill>
                  <a:srgbClr val="868686"/>
                </a:solidFill>
              </a:rPr>
              <a:t> </a:t>
            </a:r>
            <a:r>
              <a:rPr lang="it-IT" b="1" dirty="0" err="1">
                <a:solidFill>
                  <a:srgbClr val="868686"/>
                </a:solidFill>
              </a:rPr>
              <a:t>att.s</a:t>
            </a:r>
            <a:endParaRPr lang="it-IT" b="1" dirty="0">
              <a:solidFill>
                <a:srgbClr val="868686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A93B853-889C-5EB1-241B-64499EB0EF5B}"/>
              </a:ext>
            </a:extLst>
          </p:cNvPr>
          <p:cNvSpPr/>
          <p:nvPr/>
        </p:nvSpPr>
        <p:spPr>
          <a:xfrm>
            <a:off x="807581" y="2822666"/>
            <a:ext cx="4108886" cy="1485742"/>
          </a:xfrm>
          <a:prstGeom prst="roundRect">
            <a:avLst/>
          </a:prstGeom>
          <a:solidFill>
            <a:srgbClr val="0070C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DBCD61-422B-CD17-7DAF-48005430E8FA}"/>
              </a:ext>
            </a:extLst>
          </p:cNvPr>
          <p:cNvSpPr txBox="1"/>
          <p:nvPr/>
        </p:nvSpPr>
        <p:spPr>
          <a:xfrm>
            <a:off x="9697915" y="5129676"/>
            <a:ext cx="2258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it-IT" b="1" dirty="0" err="1">
                <a:solidFill>
                  <a:srgbClr val="FF0000"/>
                </a:solidFill>
              </a:rPr>
              <a:t>Republican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att.s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98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ino Dark 1">
      <a:dk1>
        <a:srgbClr val="1C2C3C"/>
      </a:dk1>
      <a:lt1>
        <a:srgbClr val="60AC90"/>
      </a:lt1>
      <a:dk2>
        <a:srgbClr val="44546A"/>
      </a:dk2>
      <a:lt2>
        <a:srgbClr val="BEC3C3"/>
      </a:lt2>
      <a:accent1>
        <a:srgbClr val="FF0000"/>
      </a:accent1>
      <a:accent2>
        <a:srgbClr val="C00000"/>
      </a:accent2>
      <a:accent3>
        <a:srgbClr val="9A4E54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Intuitive meaning</vt:lpstr>
      <vt:lpstr>How attitudes are linked by people</vt:lpstr>
      <vt:lpstr>How attitudes are linked by people</vt:lpstr>
      <vt:lpstr>How attitudes are linked by people</vt:lpstr>
      <vt:lpstr>How attitudes are linked by people</vt:lpstr>
      <vt:lpstr>Example</vt:lpstr>
      <vt:lpstr>Application: polarization</vt:lpstr>
      <vt:lpstr>Neutrality</vt:lpstr>
      <vt:lpstr>Neutrality</vt:lpstr>
      <vt:lpstr>Connection with the neutrals</vt:lpstr>
      <vt:lpstr>Also on evaluation</vt:lpstr>
      <vt:lpstr>Meaning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Dino Carpentras</dc:creator>
  <cp:lastModifiedBy>Carpentras  Dino</cp:lastModifiedBy>
  <cp:revision>161</cp:revision>
  <dcterms:created xsi:type="dcterms:W3CDTF">2020-06-24T12:23:12Z</dcterms:created>
  <dcterms:modified xsi:type="dcterms:W3CDTF">2023-04-10T18:40:22Z</dcterms:modified>
</cp:coreProperties>
</file>